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notesSlide+xml" PartName="/ppt/notesSlides/notesSlide8.xml"/>
  <Override ContentType="application/vnd.openxmlformats-officedocument.presentationml.notesSlide+xml" PartName="/ppt/notesSlides/notesSlide9.xml"/>
  <Override ContentType="application/vnd.openxmlformats-officedocument.presentationml.notesSlide+xml" PartName="/ppt/notesSlides/notesSlide10.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13.xml"/>
  <Override ContentType="application/vnd.openxmlformats-officedocument.presentationml.notesSlide+xml" PartName="/ppt/notesSlides/notesSlide14.xml"/>
  <Override ContentType="application/vnd.openxmlformats-officedocument.presentationml.notesSlide+xml" PartName="/ppt/notesSlides/notesSlide15.xml"/>
  <Override ContentType="application/vnd.openxmlformats-officedocument.presentationml.notesSlide+xml" PartName="/ppt/notesSlides/notesSlide16.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40"/>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Lst>
  <p:sldSz cx="18288000" cy="10287000"/>
  <p:notesSz cx="6858000" cy="9144000"/>
  <p:embeddedFontLst>
    <p:embeddedFont>
      <p:font typeface="Arimo Bold" charset="1" panose="020B0704020202020204"/>
      <p:regular r:id="rId38"/>
    </p:embeddedFont>
    <p:embeddedFont>
      <p:font typeface="Arial Bold" charset="1" panose="020B0704020202020204"/>
      <p:regular r:id="rId39"/>
    </p:embeddedFont>
    <p:embeddedFont>
      <p:font typeface="Calibri (MS)" charset="1" panose="020F0502020204030204"/>
      <p:regular r:id="rId43"/>
    </p:embeddedFont>
    <p:embeddedFont>
      <p:font typeface="Calibri (MS) Bold" charset="1" panose="020F0702030404030204"/>
      <p:regular r:id="rId46"/>
    </p:embeddedFont>
    <p:embeddedFont>
      <p:font typeface="Arimo" charset="1" panose="020B0604020202020204"/>
      <p:regular r:id="rId59"/>
    </p:embeddedFont>
    <p:embeddedFont>
      <p:font typeface="Arial" charset="1" panose="020B0604020202020204"/>
      <p:regular r:id="rId6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notesMasters/notesMaster1.xml" Type="http://schemas.openxmlformats.org/officeDocument/2006/relationships/notesMaster"/><Relationship Id="rId41" Target="theme/theme2.xml" Type="http://schemas.openxmlformats.org/officeDocument/2006/relationships/theme"/><Relationship Id="rId42" Target="notesSlides/notesSlide1.xml" Type="http://schemas.openxmlformats.org/officeDocument/2006/relationships/notesSlide"/><Relationship Id="rId43" Target="fonts/font43.fntdata" Type="http://schemas.openxmlformats.org/officeDocument/2006/relationships/font"/><Relationship Id="rId44" Target="notesSlides/notesSlide2.xml" Type="http://schemas.openxmlformats.org/officeDocument/2006/relationships/notesSlide"/><Relationship Id="rId45" Target="notesSlides/notesSlide3.xml" Type="http://schemas.openxmlformats.org/officeDocument/2006/relationships/notesSlide"/><Relationship Id="rId46" Target="fonts/font46.fntdata" Type="http://schemas.openxmlformats.org/officeDocument/2006/relationships/font"/><Relationship Id="rId47" Target="notesSlides/notesSlide4.xml" Type="http://schemas.openxmlformats.org/officeDocument/2006/relationships/notesSlide"/><Relationship Id="rId48" Target="notesSlides/notesSlide5.xml" Type="http://schemas.openxmlformats.org/officeDocument/2006/relationships/notesSlide"/><Relationship Id="rId49" Target="notesSlides/notesSlide6.xml" Type="http://schemas.openxmlformats.org/officeDocument/2006/relationships/notesSlide"/><Relationship Id="rId5" Target="tableStyles.xml" Type="http://schemas.openxmlformats.org/officeDocument/2006/relationships/tableStyles"/><Relationship Id="rId50" Target="notesSlides/notesSlide7.xml" Type="http://schemas.openxmlformats.org/officeDocument/2006/relationships/notesSlide"/><Relationship Id="rId51" Target="notesSlides/notesSlide8.xml" Type="http://schemas.openxmlformats.org/officeDocument/2006/relationships/notesSlide"/><Relationship Id="rId52" Target="notesSlides/notesSlide9.xml" Type="http://schemas.openxmlformats.org/officeDocument/2006/relationships/notesSlide"/><Relationship Id="rId53" Target="notesSlides/notesSlide10.xml" Type="http://schemas.openxmlformats.org/officeDocument/2006/relationships/notesSlide"/><Relationship Id="rId54" Target="notesSlides/notesSlide11.xml" Type="http://schemas.openxmlformats.org/officeDocument/2006/relationships/notesSlide"/><Relationship Id="rId55" Target="notesSlides/notesSlide12.xml" Type="http://schemas.openxmlformats.org/officeDocument/2006/relationships/notesSlide"/><Relationship Id="rId56" Target="notesSlides/notesSlide13.xml" Type="http://schemas.openxmlformats.org/officeDocument/2006/relationships/notesSlide"/><Relationship Id="rId57" Target="notesSlides/notesSlide14.xml" Type="http://schemas.openxmlformats.org/officeDocument/2006/relationships/notesSlide"/><Relationship Id="rId58" Target="notesSlides/notesSlide15.xml" Type="http://schemas.openxmlformats.org/officeDocument/2006/relationships/notesSlide"/><Relationship Id="rId59" Target="fonts/font59.fntdata" Type="http://schemas.openxmlformats.org/officeDocument/2006/relationships/font"/><Relationship Id="rId6" Target="slides/slide1.xml" Type="http://schemas.openxmlformats.org/officeDocument/2006/relationships/slide"/><Relationship Id="rId60" Target="fonts/font60.fntdata" Type="http://schemas.openxmlformats.org/officeDocument/2006/relationships/font"/><Relationship Id="rId61" Target="notesSlides/notesSlide16.xml" Type="http://schemas.openxmlformats.org/officeDocument/2006/relationships/note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xml" Type="http://schemas.openxmlformats.org/officeDocument/2006/relationships/slide"/></Relationships>
</file>

<file path=ppt/notesSlides/_rels/notesSlide10.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3.xml" Type="http://schemas.openxmlformats.org/officeDocument/2006/relationships/slide"/></Relationships>
</file>

<file path=ppt/notesSlides/_rels/notesSlide1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7.xml" Type="http://schemas.openxmlformats.org/officeDocument/2006/relationships/slide"/></Relationships>
</file>

<file path=ppt/notesSlides/_rels/notesSlide1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8.xml" Type="http://schemas.openxmlformats.org/officeDocument/2006/relationships/slide"/></Relationships>
</file>

<file path=ppt/notesSlides/_rels/notesSlide1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9.xml" Type="http://schemas.openxmlformats.org/officeDocument/2006/relationships/slide"/></Relationships>
</file>

<file path=ppt/notesSlides/_rels/notesSlide1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0.xml" Type="http://schemas.openxmlformats.org/officeDocument/2006/relationships/slide"/></Relationships>
</file>

<file path=ppt/notesSlides/_rels/notesSlide1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1.xml" Type="http://schemas.openxmlformats.org/officeDocument/2006/relationships/slide"/></Relationships>
</file>

<file path=ppt/notesSlides/_rels/notesSlide1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2.xml" Type="http://schemas.openxmlformats.org/officeDocument/2006/relationships/slide"/></Relationships>
</file>

<file path=ppt/notesSlides/_rels/notesSlide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xml" Type="http://schemas.openxmlformats.org/officeDocument/2006/relationships/slide"/></Relationships>
</file>

<file path=ppt/notesSlides/_rels/notesSlide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5.xml" Type="http://schemas.openxmlformats.org/officeDocument/2006/relationships/slide"/></Relationships>
</file>

<file path=ppt/notesSlides/_rels/notesSlide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6.xml" Type="http://schemas.openxmlformats.org/officeDocument/2006/relationships/slide"/></Relationships>
</file>

<file path=ppt/notesSlides/_rels/notesSlide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7.xml" Type="http://schemas.openxmlformats.org/officeDocument/2006/relationships/slide"/></Relationships>
</file>

<file path=ppt/notesSlides/_rels/notesSlide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8.xml" Type="http://schemas.openxmlformats.org/officeDocument/2006/relationships/slide"/></Relationships>
</file>

<file path=ppt/notesSlides/_rels/notesSlide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9.xml" Type="http://schemas.openxmlformats.org/officeDocument/2006/relationships/slide"/></Relationships>
</file>

<file path=ppt/notesSlides/_rels/notesSlide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0.xml" Type="http://schemas.openxmlformats.org/officeDocument/2006/relationships/slide"/></Relationships>
</file>

<file path=ppt/notesSlides/_rels/notesSlide9.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1.xml" Type="http://schemas.openxmlformats.org/officeDocument/2006/relationships/slide"/></Relationships>
</file>

<file path=ppt/notesSlides/notesSlide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0.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2.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3.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4.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5.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6.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3.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4.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5.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6.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7.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8.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9.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jpe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8.xml" Type="http://schemas.openxmlformats.org/officeDocument/2006/relationships/notesSlide"/><Relationship Id="rId3" Target="../media/image7.png" Type="http://schemas.openxmlformats.org/officeDocument/2006/relationships/image"/><Relationship Id="rId4" Target="../media/image8.svg" Type="http://schemas.openxmlformats.org/officeDocument/2006/relationships/image"/><Relationship Id="rId5" Target="../media/image18.png" Type="http://schemas.openxmlformats.org/officeDocument/2006/relationships/image"/><Relationship Id="rId6" Target="../media/image19.png" Type="http://schemas.openxmlformats.org/officeDocument/2006/relationships/image"/><Relationship Id="rId7" Target="../media/image20.png" Type="http://schemas.openxmlformats.org/officeDocument/2006/relationships/image"/><Relationship Id="rId8" Target="../media/image21.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9.xml" Type="http://schemas.openxmlformats.org/officeDocument/2006/relationships/notesSlide"/><Relationship Id="rId3" Target="../media/image7.png" Type="http://schemas.openxmlformats.org/officeDocument/2006/relationships/image"/><Relationship Id="rId4" Target="../media/image8.svg" Type="http://schemas.openxmlformats.org/officeDocument/2006/relationships/image"/><Relationship Id="rId5" Target="../media/image22.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23.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24.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25.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26.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27.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28.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29.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30.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9.png" Type="http://schemas.openxmlformats.org/officeDocument/2006/relationships/image"/><Relationship Id="rId5" Target="../media/image10.jpeg" Type="http://schemas.openxmlformats.org/officeDocument/2006/relationships/image"/><Relationship Id="rId6" Target="../media/image11.jpeg" Type="http://schemas.openxmlformats.org/officeDocument/2006/relationships/image"/><Relationship Id="rId7" Target="../media/image12.jpe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31.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32.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33.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0.xml" Type="http://schemas.openxmlformats.org/officeDocument/2006/relationships/notesSlide"/><Relationship Id="rId3" Target="../media/image7.png" Type="http://schemas.openxmlformats.org/officeDocument/2006/relationships/image"/><Relationship Id="rId4" Target="../media/image8.svg" Type="http://schemas.openxmlformats.org/officeDocument/2006/relationships/image"/><Relationship Id="rId5" Target="../media/image34.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35.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36.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37.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1.xml" Type="http://schemas.openxmlformats.org/officeDocument/2006/relationships/notesSlide"/><Relationship Id="rId3" Target="../media/image7.png" Type="http://schemas.openxmlformats.org/officeDocument/2006/relationships/image"/><Relationship Id="rId4" Target="../media/image8.svg" Type="http://schemas.openxmlformats.org/officeDocument/2006/relationships/image"/><Relationship Id="rId5" Target="../media/image38.pn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4.svg" Type="http://schemas.openxmlformats.org/officeDocument/2006/relationships/image"/><Relationship Id="rId11" Target="../media/image45.png" Type="http://schemas.openxmlformats.org/officeDocument/2006/relationships/image"/><Relationship Id="rId12" Target="../media/image46.svg" Type="http://schemas.openxmlformats.org/officeDocument/2006/relationships/image"/><Relationship Id="rId13" Target="../media/image47.png" Type="http://schemas.openxmlformats.org/officeDocument/2006/relationships/image"/><Relationship Id="rId14" Target="../media/image48.svg" Type="http://schemas.openxmlformats.org/officeDocument/2006/relationships/image"/><Relationship Id="rId15" Target="../media/image49.png" Type="http://schemas.openxmlformats.org/officeDocument/2006/relationships/image"/><Relationship Id="rId16" Target="../media/image50.svg" Type="http://schemas.openxmlformats.org/officeDocument/2006/relationships/image"/><Relationship Id="rId17" Target="../media/image51.png" Type="http://schemas.openxmlformats.org/officeDocument/2006/relationships/image"/><Relationship Id="rId18" Target="../media/image52.svg" Type="http://schemas.openxmlformats.org/officeDocument/2006/relationships/image"/><Relationship Id="rId19" Target="../media/image53.png" Type="http://schemas.openxmlformats.org/officeDocument/2006/relationships/image"/><Relationship Id="rId2" Target="../notesSlides/notesSlide12.xml" Type="http://schemas.openxmlformats.org/officeDocument/2006/relationships/notesSlide"/><Relationship Id="rId20" Target="../media/image54.svg" Type="http://schemas.openxmlformats.org/officeDocument/2006/relationships/image"/><Relationship Id="rId21" Target="../media/image55.png" Type="http://schemas.openxmlformats.org/officeDocument/2006/relationships/image"/><Relationship Id="rId22" Target="../media/image56.svg"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 Id="rId5" Target="../media/image39.png" Type="http://schemas.openxmlformats.org/officeDocument/2006/relationships/image"/><Relationship Id="rId6" Target="../media/image40.svg" Type="http://schemas.openxmlformats.org/officeDocument/2006/relationships/image"/><Relationship Id="rId7" Target="../media/image41.png" Type="http://schemas.openxmlformats.org/officeDocument/2006/relationships/image"/><Relationship Id="rId8" Target="../media/image42.svg" Type="http://schemas.openxmlformats.org/officeDocument/2006/relationships/image"/><Relationship Id="rId9" Target="../media/image43.pn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3.xml" Type="http://schemas.openxmlformats.org/officeDocument/2006/relationships/notesSlide"/><Relationship Id="rId3" Target="../media/image7.png" Type="http://schemas.openxmlformats.org/officeDocument/2006/relationships/image"/><Relationship Id="rId4" Target="../media/image8.svg" Type="http://schemas.openxmlformats.org/officeDocument/2006/relationships/image"/><Relationship Id="rId5" Target="https://github.com/deepspsd/webshield.official" TargetMode="External" Type="http://schemas.openxmlformats.org/officeDocument/2006/relationships/hyperlink"/></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7.png" Type="http://schemas.openxmlformats.org/officeDocument/2006/relationships/image"/><Relationship Id="rId4" Target="../media/image8.svg" Type="http://schemas.openxmlformats.org/officeDocument/2006/relationships/image"/><Relationship Id="rId5" Target="../media/image13.pn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4.xml" Type="http://schemas.openxmlformats.org/officeDocument/2006/relationships/notesSlide"/><Relationship Id="rId3" Target="../media/image7.png" Type="http://schemas.openxmlformats.org/officeDocument/2006/relationships/image"/><Relationship Id="rId4" Target="../media/image8.sv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5.xml" Type="http://schemas.openxmlformats.org/officeDocument/2006/relationships/notesSlide"/><Relationship Id="rId3" Target="../media/image7.png" Type="http://schemas.openxmlformats.org/officeDocument/2006/relationships/image"/><Relationship Id="rId4" Target="../media/image8.svg" Type="http://schemas.openxmlformats.org/officeDocument/2006/relationships/image"/><Relationship Id="rId5" Target="../media/image57.png" Type="http://schemas.openxmlformats.org/officeDocument/2006/relationships/image"/><Relationship Id="rId6" Target="../media/image58.svg" Type="http://schemas.openxmlformats.org/officeDocument/2006/relationships/image"/><Relationship Id="rId7" Target="../media/image59.jpeg" Type="http://schemas.openxmlformats.org/officeDocument/2006/relationships/image"/><Relationship Id="rId8" Target="../media/image60.png" Type="http://schemas.openxmlformats.org/officeDocument/2006/relationships/image"/><Relationship Id="rId9" Target="../media/image61.jpe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6.xml" Type="http://schemas.openxmlformats.org/officeDocument/2006/relationships/notesSlide"/><Relationship Id="rId3" Target="../media/image7.png" Type="http://schemas.openxmlformats.org/officeDocument/2006/relationships/image"/><Relationship Id="rId4" Target="../media/image8.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 Id="rId3" Target="../media/image7.png" Type="http://schemas.openxmlformats.org/officeDocument/2006/relationships/image"/><Relationship Id="rId4" Target="../media/image8.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xml" Type="http://schemas.openxmlformats.org/officeDocument/2006/relationships/notesSlide"/><Relationship Id="rId3" Target="../media/image7.png" Type="http://schemas.openxmlformats.org/officeDocument/2006/relationships/image"/><Relationship Id="rId4" Target="../media/image8.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4.xml" Type="http://schemas.openxmlformats.org/officeDocument/2006/relationships/notesSlide"/><Relationship Id="rId3" Target="../media/image7.png" Type="http://schemas.openxmlformats.org/officeDocument/2006/relationships/image"/><Relationship Id="rId4" Target="../media/image8.svg" Type="http://schemas.openxmlformats.org/officeDocument/2006/relationships/image"/><Relationship Id="rId5" Target="../media/image14.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5.xml" Type="http://schemas.openxmlformats.org/officeDocument/2006/relationships/notesSlide"/><Relationship Id="rId3" Target="../media/image7.png" Type="http://schemas.openxmlformats.org/officeDocument/2006/relationships/image"/><Relationship Id="rId4" Target="../media/image8.svg" Type="http://schemas.openxmlformats.org/officeDocument/2006/relationships/image"/><Relationship Id="rId5" Target="../media/image15.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6.xml" Type="http://schemas.openxmlformats.org/officeDocument/2006/relationships/notesSlide"/><Relationship Id="rId3" Target="../media/image7.png" Type="http://schemas.openxmlformats.org/officeDocument/2006/relationships/image"/><Relationship Id="rId4" Target="../media/image8.svg" Type="http://schemas.openxmlformats.org/officeDocument/2006/relationships/image"/><Relationship Id="rId5" Target="../media/image16.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7.xml" Type="http://schemas.openxmlformats.org/officeDocument/2006/relationships/notesSlide"/><Relationship Id="rId3" Target="../media/image7.png" Type="http://schemas.openxmlformats.org/officeDocument/2006/relationships/image"/><Relationship Id="rId4" Target="../media/image8.svg" Type="http://schemas.openxmlformats.org/officeDocument/2006/relationships/image"/><Relationship Id="rId5" Target="../media/image17.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2"/>
              <a:stretch>
                <a:fillRect l="0" t="-7" r="0" b="-7"/>
              </a:stretch>
            </a:blipFill>
          </p:spPr>
        </p:sp>
      </p:grpSp>
      <p:sp>
        <p:nvSpPr>
          <p:cNvPr name="Freeform 4" id="4"/>
          <p:cNvSpPr/>
          <p:nvPr/>
        </p:nvSpPr>
        <p:spPr>
          <a:xfrm flipH="false" flipV="false" rot="0">
            <a:off x="4057650" y="57150"/>
            <a:ext cx="10172700" cy="10172700"/>
          </a:xfrm>
          <a:custGeom>
            <a:avLst/>
            <a:gdLst/>
            <a:ahLst/>
            <a:cxnLst/>
            <a:rect r="r" b="b" t="t" l="l"/>
            <a:pathLst>
              <a:path h="10172700" w="10172700">
                <a:moveTo>
                  <a:pt x="0" y="0"/>
                </a:moveTo>
                <a:lnTo>
                  <a:pt x="10172700" y="0"/>
                </a:lnTo>
                <a:lnTo>
                  <a:pt x="10172700" y="10172700"/>
                </a:lnTo>
                <a:lnTo>
                  <a:pt x="0" y="10172700"/>
                </a:lnTo>
                <a:lnTo>
                  <a:pt x="0" y="0"/>
                </a:lnTo>
                <a:close/>
              </a:path>
            </a:pathLst>
          </a:custGeom>
          <a:blipFill>
            <a:blip r:embed="rId3">
              <a:alphaModFix amt="31000"/>
              <a:extLst>
                <a:ext uri="{96DAC541-7B7A-43D3-8B79-37D633B846F1}">
                  <asvg:svgBlip xmlns:asvg="http://schemas.microsoft.com/office/drawing/2016/SVG/main" r:embed="rId4"/>
                </a:ext>
              </a:extLst>
            </a:blip>
            <a:stretch>
              <a:fillRect l="-140" t="0" r="-140" b="0"/>
            </a:stretch>
          </a:blipFill>
        </p:spPr>
      </p:sp>
      <p:grpSp>
        <p:nvGrpSpPr>
          <p:cNvPr name="Group 5" id="5"/>
          <p:cNvGrpSpPr/>
          <p:nvPr/>
        </p:nvGrpSpPr>
        <p:grpSpPr>
          <a:xfrm rot="0">
            <a:off x="3543300" y="2858014"/>
            <a:ext cx="11201400" cy="3656581"/>
            <a:chOff x="0" y="0"/>
            <a:chExt cx="14935200" cy="4875441"/>
          </a:xfrm>
        </p:grpSpPr>
        <p:sp>
          <p:nvSpPr>
            <p:cNvPr name="Freeform 6" id="6"/>
            <p:cNvSpPr/>
            <p:nvPr/>
          </p:nvSpPr>
          <p:spPr>
            <a:xfrm flipH="false" flipV="false" rot="0">
              <a:off x="0" y="0"/>
              <a:ext cx="14935200" cy="4875438"/>
            </a:xfrm>
            <a:custGeom>
              <a:avLst/>
              <a:gdLst/>
              <a:ahLst/>
              <a:cxnLst/>
              <a:rect r="r" b="b" t="t" l="l"/>
              <a:pathLst>
                <a:path h="4875438" w="14935200">
                  <a:moveTo>
                    <a:pt x="0" y="0"/>
                  </a:moveTo>
                  <a:lnTo>
                    <a:pt x="14935200" y="0"/>
                  </a:lnTo>
                  <a:lnTo>
                    <a:pt x="14935200" y="4875438"/>
                  </a:lnTo>
                  <a:lnTo>
                    <a:pt x="0" y="4875438"/>
                  </a:lnTo>
                  <a:close/>
                </a:path>
              </a:pathLst>
            </a:custGeom>
            <a:blipFill>
              <a:blip r:embed="rId5">
                <a:alphaModFix amt="0"/>
              </a:blip>
              <a:stretch>
                <a:fillRect l="0" t="-9689" r="0" b="-9689"/>
              </a:stretch>
            </a:blipFill>
          </p:spPr>
        </p:sp>
        <p:sp>
          <p:nvSpPr>
            <p:cNvPr name="TextBox 7" id="7"/>
            <p:cNvSpPr txBox="true"/>
            <p:nvPr/>
          </p:nvSpPr>
          <p:spPr>
            <a:xfrm>
              <a:off x="0" y="66675"/>
              <a:ext cx="14935200" cy="4808766"/>
            </a:xfrm>
            <a:prstGeom prst="rect">
              <a:avLst/>
            </a:prstGeom>
          </p:spPr>
          <p:txBody>
            <a:bodyPr anchor="ctr" rtlCol="false" tIns="0" lIns="0" bIns="0" rIns="0"/>
            <a:lstStyle/>
            <a:p>
              <a:pPr algn="ctr">
                <a:lnSpc>
                  <a:spcPts val="10692"/>
                </a:lnSpc>
              </a:pPr>
              <a:r>
                <a:rPr lang="en-US" sz="9900" b="true">
                  <a:solidFill>
                    <a:srgbClr val="FFFFFF"/>
                  </a:solidFill>
                  <a:latin typeface="Arimo Bold"/>
                  <a:ea typeface="Arimo Bold"/>
                  <a:cs typeface="Arimo Bold"/>
                  <a:sym typeface="Arimo Bold"/>
                </a:rPr>
                <a:t>VOIS Innovation </a:t>
              </a:r>
            </a:p>
            <a:p>
              <a:pPr algn="ctr">
                <a:lnSpc>
                  <a:spcPts val="10692"/>
                </a:lnSpc>
              </a:pPr>
              <a:r>
                <a:rPr lang="en-US" sz="9900" b="true">
                  <a:solidFill>
                    <a:srgbClr val="FFFFFF"/>
                  </a:solidFill>
                  <a:latin typeface="Arimo Bold"/>
                  <a:ea typeface="Arimo Bold"/>
                  <a:cs typeface="Arimo Bold"/>
                  <a:sym typeface="Arimo Bold"/>
                </a:rPr>
                <a:t>Marathon 2.0 </a:t>
              </a:r>
            </a:p>
          </p:txBody>
        </p:sp>
      </p:grpSp>
      <p:sp>
        <p:nvSpPr>
          <p:cNvPr name="Freeform 8" id="8"/>
          <p:cNvSpPr/>
          <p:nvPr/>
        </p:nvSpPr>
        <p:spPr>
          <a:xfrm flipH="false" flipV="false" rot="0">
            <a:off x="439122" y="296247"/>
            <a:ext cx="2630653" cy="861536"/>
          </a:xfrm>
          <a:custGeom>
            <a:avLst/>
            <a:gdLst/>
            <a:ahLst/>
            <a:cxnLst/>
            <a:rect r="r" b="b" t="t" l="l"/>
            <a:pathLst>
              <a:path h="861536" w="2630653">
                <a:moveTo>
                  <a:pt x="0" y="0"/>
                </a:moveTo>
                <a:lnTo>
                  <a:pt x="2630652" y="0"/>
                </a:lnTo>
                <a:lnTo>
                  <a:pt x="2630652" y="861536"/>
                </a:lnTo>
                <a:lnTo>
                  <a:pt x="0" y="861536"/>
                </a:lnTo>
                <a:lnTo>
                  <a:pt x="0" y="0"/>
                </a:lnTo>
                <a:close/>
              </a:path>
            </a:pathLst>
          </a:custGeom>
          <a:blipFill>
            <a:blip r:embed="rId6">
              <a:extLst>
                <a:ext uri="{96DAC541-7B7A-43D3-8B79-37D633B846F1}">
                  <asvg:svgBlip xmlns:asvg="http://schemas.microsoft.com/office/drawing/2016/SVG/main" r:embed="rId7"/>
                </a:ext>
              </a:extLst>
            </a:blip>
            <a:stretch>
              <a:fillRect l="0" t="-155" r="0" b="-155"/>
            </a:stretch>
          </a:blipFill>
        </p:spPr>
      </p:sp>
      <p:sp>
        <p:nvSpPr>
          <p:cNvPr name="Freeform 9" id="9"/>
          <p:cNvSpPr/>
          <p:nvPr/>
        </p:nvSpPr>
        <p:spPr>
          <a:xfrm flipH="true" flipV="false" rot="0">
            <a:off x="15183822" y="9048359"/>
            <a:ext cx="2630653" cy="861536"/>
          </a:xfrm>
          <a:custGeom>
            <a:avLst/>
            <a:gdLst/>
            <a:ahLst/>
            <a:cxnLst/>
            <a:rect r="r" b="b" t="t" l="l"/>
            <a:pathLst>
              <a:path h="861536" w="2630653">
                <a:moveTo>
                  <a:pt x="2630652" y="0"/>
                </a:moveTo>
                <a:lnTo>
                  <a:pt x="0" y="0"/>
                </a:lnTo>
                <a:lnTo>
                  <a:pt x="0" y="861537"/>
                </a:lnTo>
                <a:lnTo>
                  <a:pt x="2630652" y="861537"/>
                </a:lnTo>
                <a:lnTo>
                  <a:pt x="2630652" y="0"/>
                </a:lnTo>
                <a:close/>
              </a:path>
            </a:pathLst>
          </a:custGeom>
          <a:blipFill>
            <a:blip r:embed="rId6">
              <a:extLst>
                <a:ext uri="{96DAC541-7B7A-43D3-8B79-37D633B846F1}">
                  <asvg:svgBlip xmlns:asvg="http://schemas.microsoft.com/office/drawing/2016/SVG/main" r:embed="rId7"/>
                </a:ext>
              </a:extLst>
            </a:blip>
            <a:stretch>
              <a:fillRect l="0" t="-155" r="0" b="-155"/>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8278587" y="9977571"/>
            <a:ext cx="10727874" cy="652329"/>
          </a:xfrm>
          <a:custGeom>
            <a:avLst/>
            <a:gdLst/>
            <a:ahLst/>
            <a:cxnLst/>
            <a:rect r="r" b="b" t="t" l="l"/>
            <a:pathLst>
              <a:path h="652329" w="10727874">
                <a:moveTo>
                  <a:pt x="10727874" y="652329"/>
                </a:moveTo>
                <a:lnTo>
                  <a:pt x="0" y="652329"/>
                </a:lnTo>
                <a:lnTo>
                  <a:pt x="0" y="0"/>
                </a:lnTo>
                <a:lnTo>
                  <a:pt x="10727874" y="0"/>
                </a:lnTo>
                <a:lnTo>
                  <a:pt x="10727874" y="652329"/>
                </a:lnTo>
                <a:close/>
              </a:path>
            </a:pathLst>
          </a:custGeom>
          <a:blipFill>
            <a:blip r:embed="rId3">
              <a:extLst>
                <a:ext uri="{96DAC541-7B7A-43D3-8B79-37D633B846F1}">
                  <asvg:svgBlip xmlns:asvg="http://schemas.microsoft.com/office/drawing/2016/SVG/main" r:embed="rId4"/>
                </a:ext>
              </a:extLst>
            </a:blip>
            <a:stretch>
              <a:fillRect l="0" t="-65279" r="0" b="-65279"/>
            </a:stretch>
          </a:blipFill>
        </p:spPr>
      </p:sp>
      <p:grpSp>
        <p:nvGrpSpPr>
          <p:cNvPr name="Group 3" id="3"/>
          <p:cNvGrpSpPr/>
          <p:nvPr/>
        </p:nvGrpSpPr>
        <p:grpSpPr>
          <a:xfrm rot="0">
            <a:off x="0" y="9976752"/>
            <a:ext cx="8441874" cy="604161"/>
            <a:chOff x="0" y="0"/>
            <a:chExt cx="11255832" cy="805548"/>
          </a:xfrm>
        </p:grpSpPr>
        <p:sp>
          <p:nvSpPr>
            <p:cNvPr name="Freeform 4" id="4"/>
            <p:cNvSpPr/>
            <p:nvPr/>
          </p:nvSpPr>
          <p:spPr>
            <a:xfrm flipH="false" flipV="false" rot="0">
              <a:off x="0" y="0"/>
              <a:ext cx="11255883" cy="805561"/>
            </a:xfrm>
            <a:custGeom>
              <a:avLst/>
              <a:gdLst/>
              <a:ahLst/>
              <a:cxnLst/>
              <a:rect r="r" b="b" t="t" l="l"/>
              <a:pathLst>
                <a:path h="805561" w="11255883">
                  <a:moveTo>
                    <a:pt x="0" y="0"/>
                  </a:moveTo>
                  <a:lnTo>
                    <a:pt x="11255883" y="0"/>
                  </a:lnTo>
                  <a:lnTo>
                    <a:pt x="11255883" y="805561"/>
                  </a:lnTo>
                  <a:lnTo>
                    <a:pt x="0" y="805561"/>
                  </a:lnTo>
                  <a:close/>
                </a:path>
              </a:pathLst>
            </a:custGeom>
            <a:solidFill>
              <a:srgbClr val="5B0003"/>
            </a:solidFill>
          </p:spPr>
        </p:sp>
      </p:grpSp>
      <p:sp>
        <p:nvSpPr>
          <p:cNvPr name="Freeform 5" id="5"/>
          <p:cNvSpPr/>
          <p:nvPr/>
        </p:nvSpPr>
        <p:spPr>
          <a:xfrm flipH="false" flipV="false" rot="0">
            <a:off x="-933298" y="-19050"/>
            <a:ext cx="10972800" cy="589950"/>
          </a:xfrm>
          <a:custGeom>
            <a:avLst/>
            <a:gdLst/>
            <a:ahLst/>
            <a:cxnLst/>
            <a:rect r="r" b="b" t="t" l="l"/>
            <a:pathLst>
              <a:path h="589950" w="10972800">
                <a:moveTo>
                  <a:pt x="0" y="0"/>
                </a:moveTo>
                <a:lnTo>
                  <a:pt x="10972800" y="0"/>
                </a:lnTo>
                <a:lnTo>
                  <a:pt x="10972800" y="589950"/>
                </a:lnTo>
                <a:lnTo>
                  <a:pt x="0" y="589950"/>
                </a:lnTo>
                <a:lnTo>
                  <a:pt x="0" y="0"/>
                </a:lnTo>
                <a:close/>
              </a:path>
            </a:pathLst>
          </a:custGeom>
          <a:blipFill>
            <a:blip r:embed="rId3">
              <a:extLst>
                <a:ext uri="{96DAC541-7B7A-43D3-8B79-37D633B846F1}">
                  <asvg:svgBlip xmlns:asvg="http://schemas.microsoft.com/office/drawing/2016/SVG/main" r:embed="rId4"/>
                </a:ext>
              </a:extLst>
            </a:blip>
            <a:stretch>
              <a:fillRect l="0" t="-80778" r="0" b="-80777"/>
            </a:stretch>
          </a:blipFill>
        </p:spPr>
      </p:sp>
      <p:grpSp>
        <p:nvGrpSpPr>
          <p:cNvPr name="Group 6" id="6"/>
          <p:cNvGrpSpPr/>
          <p:nvPr/>
        </p:nvGrpSpPr>
        <p:grpSpPr>
          <a:xfrm rot="0">
            <a:off x="9976761" y="-16326"/>
            <a:ext cx="8441874" cy="604161"/>
            <a:chOff x="0" y="0"/>
            <a:chExt cx="11255832" cy="805548"/>
          </a:xfrm>
        </p:grpSpPr>
        <p:sp>
          <p:nvSpPr>
            <p:cNvPr name="Freeform 7" id="7"/>
            <p:cNvSpPr/>
            <p:nvPr/>
          </p:nvSpPr>
          <p:spPr>
            <a:xfrm flipH="false" flipV="false" rot="0">
              <a:off x="0" y="0"/>
              <a:ext cx="11255883" cy="805561"/>
            </a:xfrm>
            <a:custGeom>
              <a:avLst/>
              <a:gdLst/>
              <a:ahLst/>
              <a:cxnLst/>
              <a:rect r="r" b="b" t="t" l="l"/>
              <a:pathLst>
                <a:path h="805561" w="11255883">
                  <a:moveTo>
                    <a:pt x="0" y="0"/>
                  </a:moveTo>
                  <a:lnTo>
                    <a:pt x="11255883" y="0"/>
                  </a:lnTo>
                  <a:lnTo>
                    <a:pt x="11255883" y="805561"/>
                  </a:lnTo>
                  <a:lnTo>
                    <a:pt x="0" y="805561"/>
                  </a:lnTo>
                  <a:close/>
                </a:path>
              </a:pathLst>
            </a:custGeom>
            <a:solidFill>
              <a:srgbClr val="5B0003"/>
            </a:solidFill>
          </p:spPr>
        </p:sp>
      </p:grpSp>
      <p:sp>
        <p:nvSpPr>
          <p:cNvPr name="Freeform 8" id="8"/>
          <p:cNvSpPr/>
          <p:nvPr/>
        </p:nvSpPr>
        <p:spPr>
          <a:xfrm flipH="false" flipV="false" rot="0">
            <a:off x="464138" y="1641710"/>
            <a:ext cx="4262701" cy="7494859"/>
          </a:xfrm>
          <a:custGeom>
            <a:avLst/>
            <a:gdLst/>
            <a:ahLst/>
            <a:cxnLst/>
            <a:rect r="r" b="b" t="t" l="l"/>
            <a:pathLst>
              <a:path h="7494859" w="4262701">
                <a:moveTo>
                  <a:pt x="0" y="0"/>
                </a:moveTo>
                <a:lnTo>
                  <a:pt x="4262701" y="0"/>
                </a:lnTo>
                <a:lnTo>
                  <a:pt x="4262701" y="7494859"/>
                </a:lnTo>
                <a:lnTo>
                  <a:pt x="0" y="7494859"/>
                </a:lnTo>
                <a:lnTo>
                  <a:pt x="0" y="0"/>
                </a:lnTo>
                <a:close/>
              </a:path>
            </a:pathLst>
          </a:custGeom>
          <a:blipFill>
            <a:blip r:embed="rId5"/>
            <a:stretch>
              <a:fillRect l="0" t="0" r="0" b="0"/>
            </a:stretch>
          </a:blipFill>
        </p:spPr>
      </p:sp>
      <p:sp>
        <p:nvSpPr>
          <p:cNvPr name="Freeform 9" id="9"/>
          <p:cNvSpPr/>
          <p:nvPr/>
        </p:nvSpPr>
        <p:spPr>
          <a:xfrm flipH="false" flipV="false" rot="0">
            <a:off x="5091608" y="1920948"/>
            <a:ext cx="5487396" cy="6722691"/>
          </a:xfrm>
          <a:custGeom>
            <a:avLst/>
            <a:gdLst/>
            <a:ahLst/>
            <a:cxnLst/>
            <a:rect r="r" b="b" t="t" l="l"/>
            <a:pathLst>
              <a:path h="6722691" w="5487396">
                <a:moveTo>
                  <a:pt x="0" y="0"/>
                </a:moveTo>
                <a:lnTo>
                  <a:pt x="5487397" y="0"/>
                </a:lnTo>
                <a:lnTo>
                  <a:pt x="5487397" y="6722691"/>
                </a:lnTo>
                <a:lnTo>
                  <a:pt x="0" y="6722691"/>
                </a:lnTo>
                <a:lnTo>
                  <a:pt x="0" y="0"/>
                </a:lnTo>
                <a:close/>
              </a:path>
            </a:pathLst>
          </a:custGeom>
          <a:blipFill>
            <a:blip r:embed="rId6"/>
            <a:stretch>
              <a:fillRect l="0" t="0" r="0" b="0"/>
            </a:stretch>
          </a:blipFill>
        </p:spPr>
      </p:sp>
      <p:sp>
        <p:nvSpPr>
          <p:cNvPr name="Freeform 10" id="10"/>
          <p:cNvSpPr/>
          <p:nvPr/>
        </p:nvSpPr>
        <p:spPr>
          <a:xfrm flipH="false" flipV="false" rot="0">
            <a:off x="14750687" y="921628"/>
            <a:ext cx="2643759" cy="8229600"/>
          </a:xfrm>
          <a:custGeom>
            <a:avLst/>
            <a:gdLst/>
            <a:ahLst/>
            <a:cxnLst/>
            <a:rect r="r" b="b" t="t" l="l"/>
            <a:pathLst>
              <a:path h="8229600" w="2643759">
                <a:moveTo>
                  <a:pt x="0" y="0"/>
                </a:moveTo>
                <a:lnTo>
                  <a:pt x="2643759" y="0"/>
                </a:lnTo>
                <a:lnTo>
                  <a:pt x="2643759" y="8229600"/>
                </a:lnTo>
                <a:lnTo>
                  <a:pt x="0" y="8229600"/>
                </a:lnTo>
                <a:lnTo>
                  <a:pt x="0" y="0"/>
                </a:lnTo>
                <a:close/>
              </a:path>
            </a:pathLst>
          </a:custGeom>
          <a:blipFill>
            <a:blip r:embed="rId7"/>
            <a:stretch>
              <a:fillRect l="0" t="0" r="0" b="0"/>
            </a:stretch>
          </a:blipFill>
        </p:spPr>
      </p:sp>
      <p:sp>
        <p:nvSpPr>
          <p:cNvPr name="Freeform 11" id="11"/>
          <p:cNvSpPr/>
          <p:nvPr/>
        </p:nvSpPr>
        <p:spPr>
          <a:xfrm flipH="false" flipV="false" rot="0">
            <a:off x="11444998" y="940678"/>
            <a:ext cx="2197526" cy="8176840"/>
          </a:xfrm>
          <a:custGeom>
            <a:avLst/>
            <a:gdLst/>
            <a:ahLst/>
            <a:cxnLst/>
            <a:rect r="r" b="b" t="t" l="l"/>
            <a:pathLst>
              <a:path h="8176840" w="2197526">
                <a:moveTo>
                  <a:pt x="0" y="0"/>
                </a:moveTo>
                <a:lnTo>
                  <a:pt x="2197526" y="0"/>
                </a:lnTo>
                <a:lnTo>
                  <a:pt x="2197526" y="8176841"/>
                </a:lnTo>
                <a:lnTo>
                  <a:pt x="0" y="8176841"/>
                </a:lnTo>
                <a:lnTo>
                  <a:pt x="0" y="0"/>
                </a:lnTo>
                <a:close/>
              </a:path>
            </a:pathLst>
          </a:custGeom>
          <a:blipFill>
            <a:blip r:embed="rId8"/>
            <a:stretch>
              <a:fillRect l="0" t="0" r="0" b="0"/>
            </a:stretch>
          </a:blipFill>
        </p:spPr>
      </p:sp>
      <p:sp>
        <p:nvSpPr>
          <p:cNvPr name="TextBox 12" id="12"/>
          <p:cNvSpPr txBox="true"/>
          <p:nvPr/>
        </p:nvSpPr>
        <p:spPr>
          <a:xfrm rot="0">
            <a:off x="669474" y="845010"/>
            <a:ext cx="5430203" cy="714375"/>
          </a:xfrm>
          <a:prstGeom prst="rect">
            <a:avLst/>
          </a:prstGeom>
        </p:spPr>
        <p:txBody>
          <a:bodyPr anchor="t" rtlCol="false" tIns="0" lIns="0" bIns="0" rIns="0">
            <a:spAutoFit/>
          </a:bodyPr>
          <a:lstStyle/>
          <a:p>
            <a:pPr algn="l">
              <a:lnSpc>
                <a:spcPts val="5400"/>
              </a:lnSpc>
            </a:pPr>
            <a:r>
              <a:rPr lang="en-US" sz="4500" b="true">
                <a:solidFill>
                  <a:srgbClr val="A20000"/>
                </a:solidFill>
                <a:latin typeface="Arimo Bold"/>
                <a:ea typeface="Arimo Bold"/>
                <a:cs typeface="Arimo Bold"/>
                <a:sym typeface="Arimo Bold"/>
              </a:rPr>
              <a:t>Workflow diagrams </a:t>
            </a:r>
          </a:p>
        </p:txBody>
      </p:sp>
      <p:sp>
        <p:nvSpPr>
          <p:cNvPr name="TextBox 13" id="13"/>
          <p:cNvSpPr txBox="true"/>
          <p:nvPr/>
        </p:nvSpPr>
        <p:spPr>
          <a:xfrm rot="0">
            <a:off x="870259" y="9175660"/>
            <a:ext cx="3112301" cy="609600"/>
          </a:xfrm>
          <a:prstGeom prst="rect">
            <a:avLst/>
          </a:prstGeom>
        </p:spPr>
        <p:txBody>
          <a:bodyPr anchor="t" rtlCol="false" tIns="0" lIns="0" bIns="0" rIns="0">
            <a:spAutoFit/>
          </a:bodyPr>
          <a:lstStyle/>
          <a:p>
            <a:pPr algn="ctr">
              <a:lnSpc>
                <a:spcPts val="2280"/>
              </a:lnSpc>
              <a:spcBef>
                <a:spcPct val="0"/>
              </a:spcBef>
            </a:pPr>
            <a:r>
              <a:rPr lang="en-US" b="true" sz="1900">
                <a:solidFill>
                  <a:srgbClr val="000000"/>
                </a:solidFill>
                <a:latin typeface="Calibri (MS) Bold"/>
                <a:ea typeface="Calibri (MS) Bold"/>
                <a:cs typeface="Calibri (MS) Bold"/>
                <a:sym typeface="Calibri (MS) Bold"/>
              </a:rPr>
              <a:t>BACKEND Scan workflow</a:t>
            </a:r>
          </a:p>
          <a:p>
            <a:pPr algn="ctr">
              <a:lnSpc>
                <a:spcPts val="2280"/>
              </a:lnSpc>
              <a:spcBef>
                <a:spcPct val="0"/>
              </a:spcBef>
            </a:pPr>
            <a:r>
              <a:rPr lang="en-US" b="true" sz="1900">
                <a:solidFill>
                  <a:srgbClr val="000000"/>
                </a:solidFill>
                <a:latin typeface="Calibri (MS) Bold"/>
                <a:ea typeface="Calibri (MS) Bold"/>
                <a:cs typeface="Calibri (MS) Bold"/>
                <a:sym typeface="Calibri (MS) Bold"/>
              </a:rPr>
              <a:t>diagram</a:t>
            </a:r>
          </a:p>
        </p:txBody>
      </p:sp>
      <p:sp>
        <p:nvSpPr>
          <p:cNvPr name="TextBox 14" id="14"/>
          <p:cNvSpPr txBox="true"/>
          <p:nvPr/>
        </p:nvSpPr>
        <p:spPr>
          <a:xfrm rot="0">
            <a:off x="6279156" y="9146094"/>
            <a:ext cx="3112301" cy="609600"/>
          </a:xfrm>
          <a:prstGeom prst="rect">
            <a:avLst/>
          </a:prstGeom>
        </p:spPr>
        <p:txBody>
          <a:bodyPr anchor="t" rtlCol="false" tIns="0" lIns="0" bIns="0" rIns="0">
            <a:spAutoFit/>
          </a:bodyPr>
          <a:lstStyle/>
          <a:p>
            <a:pPr algn="ctr">
              <a:lnSpc>
                <a:spcPts val="2280"/>
              </a:lnSpc>
              <a:spcBef>
                <a:spcPct val="0"/>
              </a:spcBef>
            </a:pPr>
            <a:r>
              <a:rPr lang="en-US" b="true" sz="1900">
                <a:solidFill>
                  <a:srgbClr val="000000"/>
                </a:solidFill>
                <a:latin typeface="Calibri (MS) Bold"/>
                <a:ea typeface="Calibri (MS) Bold"/>
                <a:cs typeface="Calibri (MS) Bold"/>
                <a:sym typeface="Calibri (MS) Bold"/>
              </a:rPr>
              <a:t>Email </a:t>
            </a:r>
            <a:r>
              <a:rPr lang="en-US" b="true" sz="1900">
                <a:solidFill>
                  <a:srgbClr val="000000"/>
                </a:solidFill>
                <a:latin typeface="Calibri (MS) Bold"/>
                <a:ea typeface="Calibri (MS) Bold"/>
                <a:cs typeface="Calibri (MS) Bold"/>
                <a:sym typeface="Calibri (MS) Bold"/>
              </a:rPr>
              <a:t>Scan workflow</a:t>
            </a:r>
          </a:p>
          <a:p>
            <a:pPr algn="ctr">
              <a:lnSpc>
                <a:spcPts val="2280"/>
              </a:lnSpc>
              <a:spcBef>
                <a:spcPct val="0"/>
              </a:spcBef>
            </a:pPr>
            <a:r>
              <a:rPr lang="en-US" b="true" sz="1900">
                <a:solidFill>
                  <a:srgbClr val="000000"/>
                </a:solidFill>
                <a:latin typeface="Calibri (MS) Bold"/>
                <a:ea typeface="Calibri (MS) Bold"/>
                <a:cs typeface="Calibri (MS) Bold"/>
                <a:sym typeface="Calibri (MS) Bold"/>
              </a:rPr>
              <a:t>diagram</a:t>
            </a:r>
          </a:p>
        </p:txBody>
      </p:sp>
      <p:sp>
        <p:nvSpPr>
          <p:cNvPr name="TextBox 15" id="15"/>
          <p:cNvSpPr txBox="true"/>
          <p:nvPr/>
        </p:nvSpPr>
        <p:spPr>
          <a:xfrm rot="0">
            <a:off x="10987611" y="9175660"/>
            <a:ext cx="3112301" cy="609600"/>
          </a:xfrm>
          <a:prstGeom prst="rect">
            <a:avLst/>
          </a:prstGeom>
        </p:spPr>
        <p:txBody>
          <a:bodyPr anchor="t" rtlCol="false" tIns="0" lIns="0" bIns="0" rIns="0">
            <a:spAutoFit/>
          </a:bodyPr>
          <a:lstStyle/>
          <a:p>
            <a:pPr algn="ctr">
              <a:lnSpc>
                <a:spcPts val="2280"/>
              </a:lnSpc>
              <a:spcBef>
                <a:spcPct val="0"/>
              </a:spcBef>
            </a:pPr>
            <a:r>
              <a:rPr lang="en-US" b="true" sz="1900">
                <a:solidFill>
                  <a:srgbClr val="000000"/>
                </a:solidFill>
                <a:latin typeface="Calibri (MS) Bold"/>
                <a:ea typeface="Calibri (MS) Bold"/>
                <a:cs typeface="Calibri (MS) Bold"/>
                <a:sym typeface="Calibri (MS) Bold"/>
              </a:rPr>
              <a:t>RAG Chatbot </a:t>
            </a:r>
            <a:r>
              <a:rPr lang="en-US" b="true" sz="1900">
                <a:solidFill>
                  <a:srgbClr val="000000"/>
                </a:solidFill>
                <a:latin typeface="Calibri (MS) Bold"/>
                <a:ea typeface="Calibri (MS) Bold"/>
                <a:cs typeface="Calibri (MS) Bold"/>
                <a:sym typeface="Calibri (MS) Bold"/>
              </a:rPr>
              <a:t>workflow</a:t>
            </a:r>
          </a:p>
          <a:p>
            <a:pPr algn="ctr">
              <a:lnSpc>
                <a:spcPts val="2280"/>
              </a:lnSpc>
              <a:spcBef>
                <a:spcPct val="0"/>
              </a:spcBef>
            </a:pPr>
            <a:r>
              <a:rPr lang="en-US" b="true" sz="1900">
                <a:solidFill>
                  <a:srgbClr val="000000"/>
                </a:solidFill>
                <a:latin typeface="Calibri (MS) Bold"/>
                <a:ea typeface="Calibri (MS) Bold"/>
                <a:cs typeface="Calibri (MS) Bold"/>
                <a:sym typeface="Calibri (MS) Bold"/>
              </a:rPr>
              <a:t>diagram</a:t>
            </a:r>
          </a:p>
        </p:txBody>
      </p:sp>
      <p:sp>
        <p:nvSpPr>
          <p:cNvPr name="TextBox 16" id="16"/>
          <p:cNvSpPr txBox="true"/>
          <p:nvPr/>
        </p:nvSpPr>
        <p:spPr>
          <a:xfrm rot="0">
            <a:off x="14621191" y="9146094"/>
            <a:ext cx="3112301" cy="609600"/>
          </a:xfrm>
          <a:prstGeom prst="rect">
            <a:avLst/>
          </a:prstGeom>
        </p:spPr>
        <p:txBody>
          <a:bodyPr anchor="t" rtlCol="false" tIns="0" lIns="0" bIns="0" rIns="0">
            <a:spAutoFit/>
          </a:bodyPr>
          <a:lstStyle/>
          <a:p>
            <a:pPr algn="ctr">
              <a:lnSpc>
                <a:spcPts val="2280"/>
              </a:lnSpc>
              <a:spcBef>
                <a:spcPct val="0"/>
              </a:spcBef>
            </a:pPr>
            <a:r>
              <a:rPr lang="en-US" b="true" sz="1900">
                <a:solidFill>
                  <a:srgbClr val="000000"/>
                </a:solidFill>
                <a:latin typeface="Calibri (MS) Bold"/>
                <a:ea typeface="Calibri (MS) Bold"/>
                <a:cs typeface="Calibri (MS) Bold"/>
                <a:sym typeface="Calibri (MS) Bold"/>
              </a:rPr>
              <a:t>Extension </a:t>
            </a:r>
            <a:r>
              <a:rPr lang="en-US" b="true" sz="1900">
                <a:solidFill>
                  <a:srgbClr val="000000"/>
                </a:solidFill>
                <a:latin typeface="Calibri (MS) Bold"/>
                <a:ea typeface="Calibri (MS) Bold"/>
                <a:cs typeface="Calibri (MS) Bold"/>
                <a:sym typeface="Calibri (MS) Bold"/>
              </a:rPr>
              <a:t>workflow</a:t>
            </a:r>
          </a:p>
          <a:p>
            <a:pPr algn="ctr">
              <a:lnSpc>
                <a:spcPts val="2280"/>
              </a:lnSpc>
              <a:spcBef>
                <a:spcPct val="0"/>
              </a:spcBef>
            </a:pPr>
            <a:r>
              <a:rPr lang="en-US" b="true" sz="1900">
                <a:solidFill>
                  <a:srgbClr val="000000"/>
                </a:solidFill>
                <a:latin typeface="Calibri (MS) Bold"/>
                <a:ea typeface="Calibri (MS) Bold"/>
                <a:cs typeface="Calibri (MS) Bold"/>
                <a:sym typeface="Calibri (MS) Bold"/>
              </a:rPr>
              <a:t>diagram</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8278587" y="9977571"/>
            <a:ext cx="10727874" cy="652329"/>
          </a:xfrm>
          <a:custGeom>
            <a:avLst/>
            <a:gdLst/>
            <a:ahLst/>
            <a:cxnLst/>
            <a:rect r="r" b="b" t="t" l="l"/>
            <a:pathLst>
              <a:path h="652329" w="10727874">
                <a:moveTo>
                  <a:pt x="10727874" y="652329"/>
                </a:moveTo>
                <a:lnTo>
                  <a:pt x="0" y="652329"/>
                </a:lnTo>
                <a:lnTo>
                  <a:pt x="0" y="0"/>
                </a:lnTo>
                <a:lnTo>
                  <a:pt x="10727874" y="0"/>
                </a:lnTo>
                <a:lnTo>
                  <a:pt x="10727874" y="652329"/>
                </a:lnTo>
                <a:close/>
              </a:path>
            </a:pathLst>
          </a:custGeom>
          <a:blipFill>
            <a:blip r:embed="rId3">
              <a:extLst>
                <a:ext uri="{96DAC541-7B7A-43D3-8B79-37D633B846F1}">
                  <asvg:svgBlip xmlns:asvg="http://schemas.microsoft.com/office/drawing/2016/SVG/main" r:embed="rId4"/>
                </a:ext>
              </a:extLst>
            </a:blip>
            <a:stretch>
              <a:fillRect l="0" t="-65279" r="0" b="-65279"/>
            </a:stretch>
          </a:blipFill>
        </p:spPr>
      </p:sp>
      <p:grpSp>
        <p:nvGrpSpPr>
          <p:cNvPr name="Group 3" id="3"/>
          <p:cNvGrpSpPr/>
          <p:nvPr/>
        </p:nvGrpSpPr>
        <p:grpSpPr>
          <a:xfrm rot="0">
            <a:off x="0" y="9976752"/>
            <a:ext cx="8441874" cy="604161"/>
            <a:chOff x="0" y="0"/>
            <a:chExt cx="11255832" cy="805548"/>
          </a:xfrm>
        </p:grpSpPr>
        <p:sp>
          <p:nvSpPr>
            <p:cNvPr name="Freeform 4" id="4"/>
            <p:cNvSpPr/>
            <p:nvPr/>
          </p:nvSpPr>
          <p:spPr>
            <a:xfrm flipH="false" flipV="false" rot="0">
              <a:off x="0" y="0"/>
              <a:ext cx="11255883" cy="805561"/>
            </a:xfrm>
            <a:custGeom>
              <a:avLst/>
              <a:gdLst/>
              <a:ahLst/>
              <a:cxnLst/>
              <a:rect r="r" b="b" t="t" l="l"/>
              <a:pathLst>
                <a:path h="805561" w="11255883">
                  <a:moveTo>
                    <a:pt x="0" y="0"/>
                  </a:moveTo>
                  <a:lnTo>
                    <a:pt x="11255883" y="0"/>
                  </a:lnTo>
                  <a:lnTo>
                    <a:pt x="11255883" y="805561"/>
                  </a:lnTo>
                  <a:lnTo>
                    <a:pt x="0" y="805561"/>
                  </a:lnTo>
                  <a:close/>
                </a:path>
              </a:pathLst>
            </a:custGeom>
            <a:solidFill>
              <a:srgbClr val="5B0003"/>
            </a:solidFill>
          </p:spPr>
        </p:sp>
      </p:grpSp>
      <p:sp>
        <p:nvSpPr>
          <p:cNvPr name="Freeform 5" id="5"/>
          <p:cNvSpPr/>
          <p:nvPr/>
        </p:nvSpPr>
        <p:spPr>
          <a:xfrm flipH="false" flipV="false" rot="0">
            <a:off x="-933298" y="-19050"/>
            <a:ext cx="10972800" cy="589950"/>
          </a:xfrm>
          <a:custGeom>
            <a:avLst/>
            <a:gdLst/>
            <a:ahLst/>
            <a:cxnLst/>
            <a:rect r="r" b="b" t="t" l="l"/>
            <a:pathLst>
              <a:path h="589950" w="10972800">
                <a:moveTo>
                  <a:pt x="0" y="0"/>
                </a:moveTo>
                <a:lnTo>
                  <a:pt x="10972800" y="0"/>
                </a:lnTo>
                <a:lnTo>
                  <a:pt x="10972800" y="589950"/>
                </a:lnTo>
                <a:lnTo>
                  <a:pt x="0" y="589950"/>
                </a:lnTo>
                <a:lnTo>
                  <a:pt x="0" y="0"/>
                </a:lnTo>
                <a:close/>
              </a:path>
            </a:pathLst>
          </a:custGeom>
          <a:blipFill>
            <a:blip r:embed="rId3">
              <a:extLst>
                <a:ext uri="{96DAC541-7B7A-43D3-8B79-37D633B846F1}">
                  <asvg:svgBlip xmlns:asvg="http://schemas.microsoft.com/office/drawing/2016/SVG/main" r:embed="rId4"/>
                </a:ext>
              </a:extLst>
            </a:blip>
            <a:stretch>
              <a:fillRect l="0" t="-80778" r="0" b="-80777"/>
            </a:stretch>
          </a:blipFill>
        </p:spPr>
      </p:sp>
      <p:grpSp>
        <p:nvGrpSpPr>
          <p:cNvPr name="Group 6" id="6"/>
          <p:cNvGrpSpPr/>
          <p:nvPr/>
        </p:nvGrpSpPr>
        <p:grpSpPr>
          <a:xfrm rot="0">
            <a:off x="9976761" y="-16326"/>
            <a:ext cx="8441874" cy="604161"/>
            <a:chOff x="0" y="0"/>
            <a:chExt cx="11255832" cy="805548"/>
          </a:xfrm>
        </p:grpSpPr>
        <p:sp>
          <p:nvSpPr>
            <p:cNvPr name="Freeform 7" id="7"/>
            <p:cNvSpPr/>
            <p:nvPr/>
          </p:nvSpPr>
          <p:spPr>
            <a:xfrm flipH="false" flipV="false" rot="0">
              <a:off x="0" y="0"/>
              <a:ext cx="11255883" cy="805561"/>
            </a:xfrm>
            <a:custGeom>
              <a:avLst/>
              <a:gdLst/>
              <a:ahLst/>
              <a:cxnLst/>
              <a:rect r="r" b="b" t="t" l="l"/>
              <a:pathLst>
                <a:path h="805561" w="11255883">
                  <a:moveTo>
                    <a:pt x="0" y="0"/>
                  </a:moveTo>
                  <a:lnTo>
                    <a:pt x="11255883" y="0"/>
                  </a:lnTo>
                  <a:lnTo>
                    <a:pt x="11255883" y="805561"/>
                  </a:lnTo>
                  <a:lnTo>
                    <a:pt x="0" y="805561"/>
                  </a:lnTo>
                  <a:close/>
                </a:path>
              </a:pathLst>
            </a:custGeom>
            <a:solidFill>
              <a:srgbClr val="5B0003"/>
            </a:solidFill>
          </p:spPr>
        </p:sp>
      </p:grpSp>
      <p:sp>
        <p:nvSpPr>
          <p:cNvPr name="Freeform 8" id="8"/>
          <p:cNvSpPr/>
          <p:nvPr/>
        </p:nvSpPr>
        <p:spPr>
          <a:xfrm flipH="false" flipV="false" rot="0">
            <a:off x="-1406175" y="721156"/>
            <a:ext cx="20048955" cy="9122275"/>
          </a:xfrm>
          <a:custGeom>
            <a:avLst/>
            <a:gdLst/>
            <a:ahLst/>
            <a:cxnLst/>
            <a:rect r="r" b="b" t="t" l="l"/>
            <a:pathLst>
              <a:path h="9122275" w="20048955">
                <a:moveTo>
                  <a:pt x="0" y="0"/>
                </a:moveTo>
                <a:lnTo>
                  <a:pt x="20048955" y="0"/>
                </a:lnTo>
                <a:lnTo>
                  <a:pt x="20048955" y="9122275"/>
                </a:lnTo>
                <a:lnTo>
                  <a:pt x="0" y="9122275"/>
                </a:lnTo>
                <a:lnTo>
                  <a:pt x="0" y="0"/>
                </a:lnTo>
                <a:close/>
              </a:path>
            </a:pathLst>
          </a:custGeom>
          <a:blipFill>
            <a:blip r:embed="rId5"/>
            <a:stretch>
              <a:fillRect l="0" t="0" r="0" b="0"/>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8278587" y="9977571"/>
            <a:ext cx="10727874" cy="652329"/>
          </a:xfrm>
          <a:custGeom>
            <a:avLst/>
            <a:gdLst/>
            <a:ahLst/>
            <a:cxnLst/>
            <a:rect r="r" b="b" t="t" l="l"/>
            <a:pathLst>
              <a:path h="652329" w="10727874">
                <a:moveTo>
                  <a:pt x="10727874" y="652329"/>
                </a:moveTo>
                <a:lnTo>
                  <a:pt x="0" y="652329"/>
                </a:lnTo>
                <a:lnTo>
                  <a:pt x="0" y="0"/>
                </a:lnTo>
                <a:lnTo>
                  <a:pt x="10727874" y="0"/>
                </a:lnTo>
                <a:lnTo>
                  <a:pt x="10727874" y="652329"/>
                </a:lnTo>
                <a:close/>
              </a:path>
            </a:pathLst>
          </a:custGeom>
          <a:blipFill>
            <a:blip r:embed="rId2">
              <a:extLst>
                <a:ext uri="{96DAC541-7B7A-43D3-8B79-37D633B846F1}">
                  <asvg:svgBlip xmlns:asvg="http://schemas.microsoft.com/office/drawing/2016/SVG/main" r:embed="rId3"/>
                </a:ext>
              </a:extLst>
            </a:blip>
            <a:stretch>
              <a:fillRect l="0" t="-65279" r="0" b="-65279"/>
            </a:stretch>
          </a:blipFill>
        </p:spPr>
      </p:sp>
      <p:grpSp>
        <p:nvGrpSpPr>
          <p:cNvPr name="Group 3" id="3"/>
          <p:cNvGrpSpPr/>
          <p:nvPr/>
        </p:nvGrpSpPr>
        <p:grpSpPr>
          <a:xfrm rot="0">
            <a:off x="0" y="9976752"/>
            <a:ext cx="8441874" cy="604161"/>
            <a:chOff x="0" y="0"/>
            <a:chExt cx="11255832" cy="805548"/>
          </a:xfrm>
        </p:grpSpPr>
        <p:sp>
          <p:nvSpPr>
            <p:cNvPr name="Freeform 4" id="4"/>
            <p:cNvSpPr/>
            <p:nvPr/>
          </p:nvSpPr>
          <p:spPr>
            <a:xfrm flipH="false" flipV="false" rot="0">
              <a:off x="0" y="0"/>
              <a:ext cx="11255883" cy="805561"/>
            </a:xfrm>
            <a:custGeom>
              <a:avLst/>
              <a:gdLst/>
              <a:ahLst/>
              <a:cxnLst/>
              <a:rect r="r" b="b" t="t" l="l"/>
              <a:pathLst>
                <a:path h="805561" w="11255883">
                  <a:moveTo>
                    <a:pt x="0" y="0"/>
                  </a:moveTo>
                  <a:lnTo>
                    <a:pt x="11255883" y="0"/>
                  </a:lnTo>
                  <a:lnTo>
                    <a:pt x="11255883" y="805561"/>
                  </a:lnTo>
                  <a:lnTo>
                    <a:pt x="0" y="805561"/>
                  </a:lnTo>
                  <a:close/>
                </a:path>
              </a:pathLst>
            </a:custGeom>
            <a:solidFill>
              <a:srgbClr val="5B0003"/>
            </a:solidFill>
          </p:spPr>
        </p:sp>
      </p:grpSp>
      <p:sp>
        <p:nvSpPr>
          <p:cNvPr name="Freeform 5" id="5"/>
          <p:cNvSpPr/>
          <p:nvPr/>
        </p:nvSpPr>
        <p:spPr>
          <a:xfrm flipH="false" flipV="false" rot="0">
            <a:off x="-933298" y="-19050"/>
            <a:ext cx="10972800" cy="589950"/>
          </a:xfrm>
          <a:custGeom>
            <a:avLst/>
            <a:gdLst/>
            <a:ahLst/>
            <a:cxnLst/>
            <a:rect r="r" b="b" t="t" l="l"/>
            <a:pathLst>
              <a:path h="589950" w="10972800">
                <a:moveTo>
                  <a:pt x="0" y="0"/>
                </a:moveTo>
                <a:lnTo>
                  <a:pt x="10972800" y="0"/>
                </a:lnTo>
                <a:lnTo>
                  <a:pt x="10972800" y="589950"/>
                </a:lnTo>
                <a:lnTo>
                  <a:pt x="0" y="589950"/>
                </a:lnTo>
                <a:lnTo>
                  <a:pt x="0" y="0"/>
                </a:lnTo>
                <a:close/>
              </a:path>
            </a:pathLst>
          </a:custGeom>
          <a:blipFill>
            <a:blip r:embed="rId2">
              <a:extLst>
                <a:ext uri="{96DAC541-7B7A-43D3-8B79-37D633B846F1}">
                  <asvg:svgBlip xmlns:asvg="http://schemas.microsoft.com/office/drawing/2016/SVG/main" r:embed="rId3"/>
                </a:ext>
              </a:extLst>
            </a:blip>
            <a:stretch>
              <a:fillRect l="0" t="-80778" r="0" b="-80777"/>
            </a:stretch>
          </a:blipFill>
        </p:spPr>
      </p:sp>
      <p:grpSp>
        <p:nvGrpSpPr>
          <p:cNvPr name="Group 6" id="6"/>
          <p:cNvGrpSpPr/>
          <p:nvPr/>
        </p:nvGrpSpPr>
        <p:grpSpPr>
          <a:xfrm rot="0">
            <a:off x="9976761" y="-16326"/>
            <a:ext cx="8441874" cy="604161"/>
            <a:chOff x="0" y="0"/>
            <a:chExt cx="11255832" cy="805548"/>
          </a:xfrm>
        </p:grpSpPr>
        <p:sp>
          <p:nvSpPr>
            <p:cNvPr name="Freeform 7" id="7"/>
            <p:cNvSpPr/>
            <p:nvPr/>
          </p:nvSpPr>
          <p:spPr>
            <a:xfrm flipH="false" flipV="false" rot="0">
              <a:off x="0" y="0"/>
              <a:ext cx="11255883" cy="805561"/>
            </a:xfrm>
            <a:custGeom>
              <a:avLst/>
              <a:gdLst/>
              <a:ahLst/>
              <a:cxnLst/>
              <a:rect r="r" b="b" t="t" l="l"/>
              <a:pathLst>
                <a:path h="805561" w="11255883">
                  <a:moveTo>
                    <a:pt x="0" y="0"/>
                  </a:moveTo>
                  <a:lnTo>
                    <a:pt x="11255883" y="0"/>
                  </a:lnTo>
                  <a:lnTo>
                    <a:pt x="11255883" y="805561"/>
                  </a:lnTo>
                  <a:lnTo>
                    <a:pt x="0" y="805561"/>
                  </a:lnTo>
                  <a:close/>
                </a:path>
              </a:pathLst>
            </a:custGeom>
            <a:solidFill>
              <a:srgbClr val="5B0003"/>
            </a:solidFill>
          </p:spPr>
        </p:sp>
      </p:grpSp>
      <p:sp>
        <p:nvSpPr>
          <p:cNvPr name="Freeform 8" id="8"/>
          <p:cNvSpPr/>
          <p:nvPr/>
        </p:nvSpPr>
        <p:spPr>
          <a:xfrm flipH="false" flipV="false" rot="0">
            <a:off x="-933298" y="764471"/>
            <a:ext cx="20068429" cy="9005708"/>
          </a:xfrm>
          <a:custGeom>
            <a:avLst/>
            <a:gdLst/>
            <a:ahLst/>
            <a:cxnLst/>
            <a:rect r="r" b="b" t="t" l="l"/>
            <a:pathLst>
              <a:path h="9005708" w="20068429">
                <a:moveTo>
                  <a:pt x="0" y="0"/>
                </a:moveTo>
                <a:lnTo>
                  <a:pt x="20068429" y="0"/>
                </a:lnTo>
                <a:lnTo>
                  <a:pt x="20068429" y="9005708"/>
                </a:lnTo>
                <a:lnTo>
                  <a:pt x="0" y="9005708"/>
                </a:lnTo>
                <a:lnTo>
                  <a:pt x="0" y="0"/>
                </a:lnTo>
                <a:close/>
              </a:path>
            </a:pathLst>
          </a:custGeom>
          <a:blipFill>
            <a:blip r:embed="rId4"/>
            <a:stretch>
              <a:fillRect l="0" t="0" r="0" b="0"/>
            </a:stretch>
          </a:blipFill>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8278587" y="9977571"/>
            <a:ext cx="10727874" cy="652329"/>
          </a:xfrm>
          <a:custGeom>
            <a:avLst/>
            <a:gdLst/>
            <a:ahLst/>
            <a:cxnLst/>
            <a:rect r="r" b="b" t="t" l="l"/>
            <a:pathLst>
              <a:path h="652329" w="10727874">
                <a:moveTo>
                  <a:pt x="10727874" y="652329"/>
                </a:moveTo>
                <a:lnTo>
                  <a:pt x="0" y="652329"/>
                </a:lnTo>
                <a:lnTo>
                  <a:pt x="0" y="0"/>
                </a:lnTo>
                <a:lnTo>
                  <a:pt x="10727874" y="0"/>
                </a:lnTo>
                <a:lnTo>
                  <a:pt x="10727874" y="652329"/>
                </a:lnTo>
                <a:close/>
              </a:path>
            </a:pathLst>
          </a:custGeom>
          <a:blipFill>
            <a:blip r:embed="rId2">
              <a:extLst>
                <a:ext uri="{96DAC541-7B7A-43D3-8B79-37D633B846F1}">
                  <asvg:svgBlip xmlns:asvg="http://schemas.microsoft.com/office/drawing/2016/SVG/main" r:embed="rId3"/>
                </a:ext>
              </a:extLst>
            </a:blip>
            <a:stretch>
              <a:fillRect l="0" t="-65279" r="0" b="-65279"/>
            </a:stretch>
          </a:blipFill>
        </p:spPr>
      </p:sp>
      <p:grpSp>
        <p:nvGrpSpPr>
          <p:cNvPr name="Group 3" id="3"/>
          <p:cNvGrpSpPr/>
          <p:nvPr/>
        </p:nvGrpSpPr>
        <p:grpSpPr>
          <a:xfrm rot="0">
            <a:off x="0" y="9976752"/>
            <a:ext cx="8441874" cy="604161"/>
            <a:chOff x="0" y="0"/>
            <a:chExt cx="11255832" cy="805548"/>
          </a:xfrm>
        </p:grpSpPr>
        <p:sp>
          <p:nvSpPr>
            <p:cNvPr name="Freeform 4" id="4"/>
            <p:cNvSpPr/>
            <p:nvPr/>
          </p:nvSpPr>
          <p:spPr>
            <a:xfrm flipH="false" flipV="false" rot="0">
              <a:off x="0" y="0"/>
              <a:ext cx="11255883" cy="805561"/>
            </a:xfrm>
            <a:custGeom>
              <a:avLst/>
              <a:gdLst/>
              <a:ahLst/>
              <a:cxnLst/>
              <a:rect r="r" b="b" t="t" l="l"/>
              <a:pathLst>
                <a:path h="805561" w="11255883">
                  <a:moveTo>
                    <a:pt x="0" y="0"/>
                  </a:moveTo>
                  <a:lnTo>
                    <a:pt x="11255883" y="0"/>
                  </a:lnTo>
                  <a:lnTo>
                    <a:pt x="11255883" y="805561"/>
                  </a:lnTo>
                  <a:lnTo>
                    <a:pt x="0" y="805561"/>
                  </a:lnTo>
                  <a:close/>
                </a:path>
              </a:pathLst>
            </a:custGeom>
            <a:solidFill>
              <a:srgbClr val="5B0003"/>
            </a:solidFill>
          </p:spPr>
        </p:sp>
      </p:grpSp>
      <p:sp>
        <p:nvSpPr>
          <p:cNvPr name="Freeform 5" id="5"/>
          <p:cNvSpPr/>
          <p:nvPr/>
        </p:nvSpPr>
        <p:spPr>
          <a:xfrm flipH="false" flipV="false" rot="0">
            <a:off x="-933298" y="-19050"/>
            <a:ext cx="10972800" cy="589950"/>
          </a:xfrm>
          <a:custGeom>
            <a:avLst/>
            <a:gdLst/>
            <a:ahLst/>
            <a:cxnLst/>
            <a:rect r="r" b="b" t="t" l="l"/>
            <a:pathLst>
              <a:path h="589950" w="10972800">
                <a:moveTo>
                  <a:pt x="0" y="0"/>
                </a:moveTo>
                <a:lnTo>
                  <a:pt x="10972800" y="0"/>
                </a:lnTo>
                <a:lnTo>
                  <a:pt x="10972800" y="589950"/>
                </a:lnTo>
                <a:lnTo>
                  <a:pt x="0" y="589950"/>
                </a:lnTo>
                <a:lnTo>
                  <a:pt x="0" y="0"/>
                </a:lnTo>
                <a:close/>
              </a:path>
            </a:pathLst>
          </a:custGeom>
          <a:blipFill>
            <a:blip r:embed="rId2">
              <a:extLst>
                <a:ext uri="{96DAC541-7B7A-43D3-8B79-37D633B846F1}">
                  <asvg:svgBlip xmlns:asvg="http://schemas.microsoft.com/office/drawing/2016/SVG/main" r:embed="rId3"/>
                </a:ext>
              </a:extLst>
            </a:blip>
            <a:stretch>
              <a:fillRect l="0" t="-80778" r="0" b="-80777"/>
            </a:stretch>
          </a:blipFill>
        </p:spPr>
      </p:sp>
      <p:grpSp>
        <p:nvGrpSpPr>
          <p:cNvPr name="Group 6" id="6"/>
          <p:cNvGrpSpPr/>
          <p:nvPr/>
        </p:nvGrpSpPr>
        <p:grpSpPr>
          <a:xfrm rot="0">
            <a:off x="9976761" y="-16326"/>
            <a:ext cx="8441874" cy="604161"/>
            <a:chOff x="0" y="0"/>
            <a:chExt cx="11255832" cy="805548"/>
          </a:xfrm>
        </p:grpSpPr>
        <p:sp>
          <p:nvSpPr>
            <p:cNvPr name="Freeform 7" id="7"/>
            <p:cNvSpPr/>
            <p:nvPr/>
          </p:nvSpPr>
          <p:spPr>
            <a:xfrm flipH="false" flipV="false" rot="0">
              <a:off x="0" y="0"/>
              <a:ext cx="11255883" cy="805561"/>
            </a:xfrm>
            <a:custGeom>
              <a:avLst/>
              <a:gdLst/>
              <a:ahLst/>
              <a:cxnLst/>
              <a:rect r="r" b="b" t="t" l="l"/>
              <a:pathLst>
                <a:path h="805561" w="11255883">
                  <a:moveTo>
                    <a:pt x="0" y="0"/>
                  </a:moveTo>
                  <a:lnTo>
                    <a:pt x="11255883" y="0"/>
                  </a:lnTo>
                  <a:lnTo>
                    <a:pt x="11255883" y="805561"/>
                  </a:lnTo>
                  <a:lnTo>
                    <a:pt x="0" y="805561"/>
                  </a:lnTo>
                  <a:close/>
                </a:path>
              </a:pathLst>
            </a:custGeom>
            <a:solidFill>
              <a:srgbClr val="5B0003"/>
            </a:solidFill>
          </p:spPr>
        </p:sp>
      </p:grpSp>
      <p:sp>
        <p:nvSpPr>
          <p:cNvPr name="Freeform 8" id="8"/>
          <p:cNvSpPr/>
          <p:nvPr/>
        </p:nvSpPr>
        <p:spPr>
          <a:xfrm flipH="false" flipV="false" rot="0">
            <a:off x="1276701" y="540460"/>
            <a:ext cx="15992124" cy="9437111"/>
          </a:xfrm>
          <a:custGeom>
            <a:avLst/>
            <a:gdLst/>
            <a:ahLst/>
            <a:cxnLst/>
            <a:rect r="r" b="b" t="t" l="l"/>
            <a:pathLst>
              <a:path h="9437111" w="15992124">
                <a:moveTo>
                  <a:pt x="0" y="0"/>
                </a:moveTo>
                <a:lnTo>
                  <a:pt x="15992124" y="0"/>
                </a:lnTo>
                <a:lnTo>
                  <a:pt x="15992124" y="9437111"/>
                </a:lnTo>
                <a:lnTo>
                  <a:pt x="0" y="9437111"/>
                </a:lnTo>
                <a:lnTo>
                  <a:pt x="0" y="0"/>
                </a:lnTo>
                <a:close/>
              </a:path>
            </a:pathLst>
          </a:custGeom>
          <a:blipFill>
            <a:blip r:embed="rId4"/>
            <a:stretch>
              <a:fillRect l="-3799" t="0" r="0" b="-261"/>
            </a:stretch>
          </a:blipFill>
        </p:spPr>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8278587" y="9977571"/>
            <a:ext cx="10727874" cy="652329"/>
          </a:xfrm>
          <a:custGeom>
            <a:avLst/>
            <a:gdLst/>
            <a:ahLst/>
            <a:cxnLst/>
            <a:rect r="r" b="b" t="t" l="l"/>
            <a:pathLst>
              <a:path h="652329" w="10727874">
                <a:moveTo>
                  <a:pt x="10727874" y="652329"/>
                </a:moveTo>
                <a:lnTo>
                  <a:pt x="0" y="652329"/>
                </a:lnTo>
                <a:lnTo>
                  <a:pt x="0" y="0"/>
                </a:lnTo>
                <a:lnTo>
                  <a:pt x="10727874" y="0"/>
                </a:lnTo>
                <a:lnTo>
                  <a:pt x="10727874" y="652329"/>
                </a:lnTo>
                <a:close/>
              </a:path>
            </a:pathLst>
          </a:custGeom>
          <a:blipFill>
            <a:blip r:embed="rId2">
              <a:extLst>
                <a:ext uri="{96DAC541-7B7A-43D3-8B79-37D633B846F1}">
                  <asvg:svgBlip xmlns:asvg="http://schemas.microsoft.com/office/drawing/2016/SVG/main" r:embed="rId3"/>
                </a:ext>
              </a:extLst>
            </a:blip>
            <a:stretch>
              <a:fillRect l="0" t="-65279" r="0" b="-65279"/>
            </a:stretch>
          </a:blipFill>
        </p:spPr>
      </p:sp>
      <p:grpSp>
        <p:nvGrpSpPr>
          <p:cNvPr name="Group 3" id="3"/>
          <p:cNvGrpSpPr/>
          <p:nvPr/>
        </p:nvGrpSpPr>
        <p:grpSpPr>
          <a:xfrm rot="0">
            <a:off x="0" y="9976752"/>
            <a:ext cx="8441874" cy="604161"/>
            <a:chOff x="0" y="0"/>
            <a:chExt cx="11255832" cy="805548"/>
          </a:xfrm>
        </p:grpSpPr>
        <p:sp>
          <p:nvSpPr>
            <p:cNvPr name="Freeform 4" id="4"/>
            <p:cNvSpPr/>
            <p:nvPr/>
          </p:nvSpPr>
          <p:spPr>
            <a:xfrm flipH="false" flipV="false" rot="0">
              <a:off x="0" y="0"/>
              <a:ext cx="11255883" cy="805561"/>
            </a:xfrm>
            <a:custGeom>
              <a:avLst/>
              <a:gdLst/>
              <a:ahLst/>
              <a:cxnLst/>
              <a:rect r="r" b="b" t="t" l="l"/>
              <a:pathLst>
                <a:path h="805561" w="11255883">
                  <a:moveTo>
                    <a:pt x="0" y="0"/>
                  </a:moveTo>
                  <a:lnTo>
                    <a:pt x="11255883" y="0"/>
                  </a:lnTo>
                  <a:lnTo>
                    <a:pt x="11255883" y="805561"/>
                  </a:lnTo>
                  <a:lnTo>
                    <a:pt x="0" y="805561"/>
                  </a:lnTo>
                  <a:close/>
                </a:path>
              </a:pathLst>
            </a:custGeom>
            <a:solidFill>
              <a:srgbClr val="5B0003"/>
            </a:solidFill>
          </p:spPr>
        </p:sp>
      </p:grpSp>
      <p:sp>
        <p:nvSpPr>
          <p:cNvPr name="Freeform 5" id="5"/>
          <p:cNvSpPr/>
          <p:nvPr/>
        </p:nvSpPr>
        <p:spPr>
          <a:xfrm flipH="false" flipV="false" rot="0">
            <a:off x="-933298" y="-19050"/>
            <a:ext cx="10972800" cy="589950"/>
          </a:xfrm>
          <a:custGeom>
            <a:avLst/>
            <a:gdLst/>
            <a:ahLst/>
            <a:cxnLst/>
            <a:rect r="r" b="b" t="t" l="l"/>
            <a:pathLst>
              <a:path h="589950" w="10972800">
                <a:moveTo>
                  <a:pt x="0" y="0"/>
                </a:moveTo>
                <a:lnTo>
                  <a:pt x="10972800" y="0"/>
                </a:lnTo>
                <a:lnTo>
                  <a:pt x="10972800" y="589950"/>
                </a:lnTo>
                <a:lnTo>
                  <a:pt x="0" y="589950"/>
                </a:lnTo>
                <a:lnTo>
                  <a:pt x="0" y="0"/>
                </a:lnTo>
                <a:close/>
              </a:path>
            </a:pathLst>
          </a:custGeom>
          <a:blipFill>
            <a:blip r:embed="rId2">
              <a:extLst>
                <a:ext uri="{96DAC541-7B7A-43D3-8B79-37D633B846F1}">
                  <asvg:svgBlip xmlns:asvg="http://schemas.microsoft.com/office/drawing/2016/SVG/main" r:embed="rId3"/>
                </a:ext>
              </a:extLst>
            </a:blip>
            <a:stretch>
              <a:fillRect l="0" t="-80778" r="0" b="-80777"/>
            </a:stretch>
          </a:blipFill>
        </p:spPr>
      </p:sp>
      <p:grpSp>
        <p:nvGrpSpPr>
          <p:cNvPr name="Group 6" id="6"/>
          <p:cNvGrpSpPr/>
          <p:nvPr/>
        </p:nvGrpSpPr>
        <p:grpSpPr>
          <a:xfrm rot="0">
            <a:off x="9976761" y="-16326"/>
            <a:ext cx="8441874" cy="604161"/>
            <a:chOff x="0" y="0"/>
            <a:chExt cx="11255832" cy="805548"/>
          </a:xfrm>
        </p:grpSpPr>
        <p:sp>
          <p:nvSpPr>
            <p:cNvPr name="Freeform 7" id="7"/>
            <p:cNvSpPr/>
            <p:nvPr/>
          </p:nvSpPr>
          <p:spPr>
            <a:xfrm flipH="false" flipV="false" rot="0">
              <a:off x="0" y="0"/>
              <a:ext cx="11255883" cy="805561"/>
            </a:xfrm>
            <a:custGeom>
              <a:avLst/>
              <a:gdLst/>
              <a:ahLst/>
              <a:cxnLst/>
              <a:rect r="r" b="b" t="t" l="l"/>
              <a:pathLst>
                <a:path h="805561" w="11255883">
                  <a:moveTo>
                    <a:pt x="0" y="0"/>
                  </a:moveTo>
                  <a:lnTo>
                    <a:pt x="11255883" y="0"/>
                  </a:lnTo>
                  <a:lnTo>
                    <a:pt x="11255883" y="805561"/>
                  </a:lnTo>
                  <a:lnTo>
                    <a:pt x="0" y="805561"/>
                  </a:lnTo>
                  <a:close/>
                </a:path>
              </a:pathLst>
            </a:custGeom>
            <a:solidFill>
              <a:srgbClr val="5B0003"/>
            </a:solidFill>
          </p:spPr>
        </p:sp>
      </p:grpSp>
      <p:sp>
        <p:nvSpPr>
          <p:cNvPr name="Freeform 8" id="8"/>
          <p:cNvSpPr/>
          <p:nvPr/>
        </p:nvSpPr>
        <p:spPr>
          <a:xfrm flipH="false" flipV="false" rot="0">
            <a:off x="0" y="820784"/>
            <a:ext cx="18288000" cy="8846820"/>
          </a:xfrm>
          <a:custGeom>
            <a:avLst/>
            <a:gdLst/>
            <a:ahLst/>
            <a:cxnLst/>
            <a:rect r="r" b="b" t="t" l="l"/>
            <a:pathLst>
              <a:path h="8846820" w="18288000">
                <a:moveTo>
                  <a:pt x="0" y="0"/>
                </a:moveTo>
                <a:lnTo>
                  <a:pt x="18288000" y="0"/>
                </a:lnTo>
                <a:lnTo>
                  <a:pt x="18288000" y="8846820"/>
                </a:lnTo>
                <a:lnTo>
                  <a:pt x="0" y="8846820"/>
                </a:lnTo>
                <a:lnTo>
                  <a:pt x="0" y="0"/>
                </a:lnTo>
                <a:close/>
              </a:path>
            </a:pathLst>
          </a:custGeom>
          <a:blipFill>
            <a:blip r:embed="rId4"/>
            <a:stretch>
              <a:fillRect l="0" t="0" r="0" b="0"/>
            </a:stretch>
          </a:blipFill>
        </p:spPr>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8278587" y="9977571"/>
            <a:ext cx="10727874" cy="652329"/>
          </a:xfrm>
          <a:custGeom>
            <a:avLst/>
            <a:gdLst/>
            <a:ahLst/>
            <a:cxnLst/>
            <a:rect r="r" b="b" t="t" l="l"/>
            <a:pathLst>
              <a:path h="652329" w="10727874">
                <a:moveTo>
                  <a:pt x="10727874" y="652329"/>
                </a:moveTo>
                <a:lnTo>
                  <a:pt x="0" y="652329"/>
                </a:lnTo>
                <a:lnTo>
                  <a:pt x="0" y="0"/>
                </a:lnTo>
                <a:lnTo>
                  <a:pt x="10727874" y="0"/>
                </a:lnTo>
                <a:lnTo>
                  <a:pt x="10727874" y="652329"/>
                </a:lnTo>
                <a:close/>
              </a:path>
            </a:pathLst>
          </a:custGeom>
          <a:blipFill>
            <a:blip r:embed="rId2">
              <a:extLst>
                <a:ext uri="{96DAC541-7B7A-43D3-8B79-37D633B846F1}">
                  <asvg:svgBlip xmlns:asvg="http://schemas.microsoft.com/office/drawing/2016/SVG/main" r:embed="rId3"/>
                </a:ext>
              </a:extLst>
            </a:blip>
            <a:stretch>
              <a:fillRect l="0" t="-65279" r="0" b="-65279"/>
            </a:stretch>
          </a:blipFill>
        </p:spPr>
      </p:sp>
      <p:grpSp>
        <p:nvGrpSpPr>
          <p:cNvPr name="Group 3" id="3"/>
          <p:cNvGrpSpPr/>
          <p:nvPr/>
        </p:nvGrpSpPr>
        <p:grpSpPr>
          <a:xfrm rot="0">
            <a:off x="0" y="9976752"/>
            <a:ext cx="8441874" cy="604161"/>
            <a:chOff x="0" y="0"/>
            <a:chExt cx="11255832" cy="805548"/>
          </a:xfrm>
        </p:grpSpPr>
        <p:sp>
          <p:nvSpPr>
            <p:cNvPr name="Freeform 4" id="4"/>
            <p:cNvSpPr/>
            <p:nvPr/>
          </p:nvSpPr>
          <p:spPr>
            <a:xfrm flipH="false" flipV="false" rot="0">
              <a:off x="0" y="0"/>
              <a:ext cx="11255883" cy="805561"/>
            </a:xfrm>
            <a:custGeom>
              <a:avLst/>
              <a:gdLst/>
              <a:ahLst/>
              <a:cxnLst/>
              <a:rect r="r" b="b" t="t" l="l"/>
              <a:pathLst>
                <a:path h="805561" w="11255883">
                  <a:moveTo>
                    <a:pt x="0" y="0"/>
                  </a:moveTo>
                  <a:lnTo>
                    <a:pt x="11255883" y="0"/>
                  </a:lnTo>
                  <a:lnTo>
                    <a:pt x="11255883" y="805561"/>
                  </a:lnTo>
                  <a:lnTo>
                    <a:pt x="0" y="805561"/>
                  </a:lnTo>
                  <a:close/>
                </a:path>
              </a:pathLst>
            </a:custGeom>
            <a:solidFill>
              <a:srgbClr val="5B0003"/>
            </a:solidFill>
          </p:spPr>
        </p:sp>
      </p:grpSp>
      <p:sp>
        <p:nvSpPr>
          <p:cNvPr name="Freeform 5" id="5"/>
          <p:cNvSpPr/>
          <p:nvPr/>
        </p:nvSpPr>
        <p:spPr>
          <a:xfrm flipH="false" flipV="false" rot="0">
            <a:off x="-933298" y="-19050"/>
            <a:ext cx="10972800" cy="589950"/>
          </a:xfrm>
          <a:custGeom>
            <a:avLst/>
            <a:gdLst/>
            <a:ahLst/>
            <a:cxnLst/>
            <a:rect r="r" b="b" t="t" l="l"/>
            <a:pathLst>
              <a:path h="589950" w="10972800">
                <a:moveTo>
                  <a:pt x="0" y="0"/>
                </a:moveTo>
                <a:lnTo>
                  <a:pt x="10972800" y="0"/>
                </a:lnTo>
                <a:lnTo>
                  <a:pt x="10972800" y="589950"/>
                </a:lnTo>
                <a:lnTo>
                  <a:pt x="0" y="589950"/>
                </a:lnTo>
                <a:lnTo>
                  <a:pt x="0" y="0"/>
                </a:lnTo>
                <a:close/>
              </a:path>
            </a:pathLst>
          </a:custGeom>
          <a:blipFill>
            <a:blip r:embed="rId2">
              <a:extLst>
                <a:ext uri="{96DAC541-7B7A-43D3-8B79-37D633B846F1}">
                  <asvg:svgBlip xmlns:asvg="http://schemas.microsoft.com/office/drawing/2016/SVG/main" r:embed="rId3"/>
                </a:ext>
              </a:extLst>
            </a:blip>
            <a:stretch>
              <a:fillRect l="0" t="-80778" r="0" b="-80777"/>
            </a:stretch>
          </a:blipFill>
        </p:spPr>
      </p:sp>
      <p:grpSp>
        <p:nvGrpSpPr>
          <p:cNvPr name="Group 6" id="6"/>
          <p:cNvGrpSpPr/>
          <p:nvPr/>
        </p:nvGrpSpPr>
        <p:grpSpPr>
          <a:xfrm rot="0">
            <a:off x="9976761" y="-16326"/>
            <a:ext cx="8441874" cy="604161"/>
            <a:chOff x="0" y="0"/>
            <a:chExt cx="11255832" cy="805548"/>
          </a:xfrm>
        </p:grpSpPr>
        <p:sp>
          <p:nvSpPr>
            <p:cNvPr name="Freeform 7" id="7"/>
            <p:cNvSpPr/>
            <p:nvPr/>
          </p:nvSpPr>
          <p:spPr>
            <a:xfrm flipH="false" flipV="false" rot="0">
              <a:off x="0" y="0"/>
              <a:ext cx="11255883" cy="805561"/>
            </a:xfrm>
            <a:custGeom>
              <a:avLst/>
              <a:gdLst/>
              <a:ahLst/>
              <a:cxnLst/>
              <a:rect r="r" b="b" t="t" l="l"/>
              <a:pathLst>
                <a:path h="805561" w="11255883">
                  <a:moveTo>
                    <a:pt x="0" y="0"/>
                  </a:moveTo>
                  <a:lnTo>
                    <a:pt x="11255883" y="0"/>
                  </a:lnTo>
                  <a:lnTo>
                    <a:pt x="11255883" y="805561"/>
                  </a:lnTo>
                  <a:lnTo>
                    <a:pt x="0" y="805561"/>
                  </a:lnTo>
                  <a:close/>
                </a:path>
              </a:pathLst>
            </a:custGeom>
            <a:solidFill>
              <a:srgbClr val="5B0003"/>
            </a:solidFill>
          </p:spPr>
        </p:sp>
      </p:grpSp>
      <p:sp>
        <p:nvSpPr>
          <p:cNvPr name="Freeform 8" id="8"/>
          <p:cNvSpPr/>
          <p:nvPr/>
        </p:nvSpPr>
        <p:spPr>
          <a:xfrm flipH="false" flipV="false" rot="0">
            <a:off x="0" y="490671"/>
            <a:ext cx="18288000" cy="9486900"/>
          </a:xfrm>
          <a:custGeom>
            <a:avLst/>
            <a:gdLst/>
            <a:ahLst/>
            <a:cxnLst/>
            <a:rect r="r" b="b" t="t" l="l"/>
            <a:pathLst>
              <a:path h="9486900" w="18288000">
                <a:moveTo>
                  <a:pt x="0" y="0"/>
                </a:moveTo>
                <a:lnTo>
                  <a:pt x="18288000" y="0"/>
                </a:lnTo>
                <a:lnTo>
                  <a:pt x="18288000" y="9486900"/>
                </a:lnTo>
                <a:lnTo>
                  <a:pt x="0" y="9486900"/>
                </a:lnTo>
                <a:lnTo>
                  <a:pt x="0" y="0"/>
                </a:lnTo>
                <a:close/>
              </a:path>
            </a:pathLst>
          </a:custGeom>
          <a:blipFill>
            <a:blip r:embed="rId4"/>
            <a:stretch>
              <a:fillRect l="0" t="0" r="0" b="0"/>
            </a:stretch>
          </a:blipFill>
        </p:spPr>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8278587" y="9977571"/>
            <a:ext cx="10727874" cy="652329"/>
          </a:xfrm>
          <a:custGeom>
            <a:avLst/>
            <a:gdLst/>
            <a:ahLst/>
            <a:cxnLst/>
            <a:rect r="r" b="b" t="t" l="l"/>
            <a:pathLst>
              <a:path h="652329" w="10727874">
                <a:moveTo>
                  <a:pt x="10727874" y="652329"/>
                </a:moveTo>
                <a:lnTo>
                  <a:pt x="0" y="652329"/>
                </a:lnTo>
                <a:lnTo>
                  <a:pt x="0" y="0"/>
                </a:lnTo>
                <a:lnTo>
                  <a:pt x="10727874" y="0"/>
                </a:lnTo>
                <a:lnTo>
                  <a:pt x="10727874" y="652329"/>
                </a:lnTo>
                <a:close/>
              </a:path>
            </a:pathLst>
          </a:custGeom>
          <a:blipFill>
            <a:blip r:embed="rId2">
              <a:extLst>
                <a:ext uri="{96DAC541-7B7A-43D3-8B79-37D633B846F1}">
                  <asvg:svgBlip xmlns:asvg="http://schemas.microsoft.com/office/drawing/2016/SVG/main" r:embed="rId3"/>
                </a:ext>
              </a:extLst>
            </a:blip>
            <a:stretch>
              <a:fillRect l="0" t="-65279" r="0" b="-65279"/>
            </a:stretch>
          </a:blipFill>
        </p:spPr>
      </p:sp>
      <p:grpSp>
        <p:nvGrpSpPr>
          <p:cNvPr name="Group 3" id="3"/>
          <p:cNvGrpSpPr/>
          <p:nvPr/>
        </p:nvGrpSpPr>
        <p:grpSpPr>
          <a:xfrm rot="0">
            <a:off x="0" y="9976752"/>
            <a:ext cx="8441874" cy="604161"/>
            <a:chOff x="0" y="0"/>
            <a:chExt cx="11255832" cy="805548"/>
          </a:xfrm>
        </p:grpSpPr>
        <p:sp>
          <p:nvSpPr>
            <p:cNvPr name="Freeform 4" id="4"/>
            <p:cNvSpPr/>
            <p:nvPr/>
          </p:nvSpPr>
          <p:spPr>
            <a:xfrm flipH="false" flipV="false" rot="0">
              <a:off x="0" y="0"/>
              <a:ext cx="11255883" cy="805561"/>
            </a:xfrm>
            <a:custGeom>
              <a:avLst/>
              <a:gdLst/>
              <a:ahLst/>
              <a:cxnLst/>
              <a:rect r="r" b="b" t="t" l="l"/>
              <a:pathLst>
                <a:path h="805561" w="11255883">
                  <a:moveTo>
                    <a:pt x="0" y="0"/>
                  </a:moveTo>
                  <a:lnTo>
                    <a:pt x="11255883" y="0"/>
                  </a:lnTo>
                  <a:lnTo>
                    <a:pt x="11255883" y="805561"/>
                  </a:lnTo>
                  <a:lnTo>
                    <a:pt x="0" y="805561"/>
                  </a:lnTo>
                  <a:close/>
                </a:path>
              </a:pathLst>
            </a:custGeom>
            <a:solidFill>
              <a:srgbClr val="5B0003"/>
            </a:solidFill>
          </p:spPr>
        </p:sp>
      </p:grpSp>
      <p:sp>
        <p:nvSpPr>
          <p:cNvPr name="Freeform 5" id="5"/>
          <p:cNvSpPr/>
          <p:nvPr/>
        </p:nvSpPr>
        <p:spPr>
          <a:xfrm flipH="false" flipV="false" rot="0">
            <a:off x="-933298" y="-19050"/>
            <a:ext cx="10972800" cy="589950"/>
          </a:xfrm>
          <a:custGeom>
            <a:avLst/>
            <a:gdLst/>
            <a:ahLst/>
            <a:cxnLst/>
            <a:rect r="r" b="b" t="t" l="l"/>
            <a:pathLst>
              <a:path h="589950" w="10972800">
                <a:moveTo>
                  <a:pt x="0" y="0"/>
                </a:moveTo>
                <a:lnTo>
                  <a:pt x="10972800" y="0"/>
                </a:lnTo>
                <a:lnTo>
                  <a:pt x="10972800" y="589950"/>
                </a:lnTo>
                <a:lnTo>
                  <a:pt x="0" y="589950"/>
                </a:lnTo>
                <a:lnTo>
                  <a:pt x="0" y="0"/>
                </a:lnTo>
                <a:close/>
              </a:path>
            </a:pathLst>
          </a:custGeom>
          <a:blipFill>
            <a:blip r:embed="rId2">
              <a:extLst>
                <a:ext uri="{96DAC541-7B7A-43D3-8B79-37D633B846F1}">
                  <asvg:svgBlip xmlns:asvg="http://schemas.microsoft.com/office/drawing/2016/SVG/main" r:embed="rId3"/>
                </a:ext>
              </a:extLst>
            </a:blip>
            <a:stretch>
              <a:fillRect l="0" t="-80778" r="0" b="-80777"/>
            </a:stretch>
          </a:blipFill>
        </p:spPr>
      </p:sp>
      <p:grpSp>
        <p:nvGrpSpPr>
          <p:cNvPr name="Group 6" id="6"/>
          <p:cNvGrpSpPr/>
          <p:nvPr/>
        </p:nvGrpSpPr>
        <p:grpSpPr>
          <a:xfrm rot="0">
            <a:off x="9976761" y="-16326"/>
            <a:ext cx="8441874" cy="604161"/>
            <a:chOff x="0" y="0"/>
            <a:chExt cx="11255832" cy="805548"/>
          </a:xfrm>
        </p:grpSpPr>
        <p:sp>
          <p:nvSpPr>
            <p:cNvPr name="Freeform 7" id="7"/>
            <p:cNvSpPr/>
            <p:nvPr/>
          </p:nvSpPr>
          <p:spPr>
            <a:xfrm flipH="false" flipV="false" rot="0">
              <a:off x="0" y="0"/>
              <a:ext cx="11255883" cy="805561"/>
            </a:xfrm>
            <a:custGeom>
              <a:avLst/>
              <a:gdLst/>
              <a:ahLst/>
              <a:cxnLst/>
              <a:rect r="r" b="b" t="t" l="l"/>
              <a:pathLst>
                <a:path h="805561" w="11255883">
                  <a:moveTo>
                    <a:pt x="0" y="0"/>
                  </a:moveTo>
                  <a:lnTo>
                    <a:pt x="11255883" y="0"/>
                  </a:lnTo>
                  <a:lnTo>
                    <a:pt x="11255883" y="805561"/>
                  </a:lnTo>
                  <a:lnTo>
                    <a:pt x="0" y="805561"/>
                  </a:lnTo>
                  <a:close/>
                </a:path>
              </a:pathLst>
            </a:custGeom>
            <a:solidFill>
              <a:srgbClr val="5B0003"/>
            </a:solidFill>
          </p:spPr>
        </p:sp>
      </p:grpSp>
      <p:sp>
        <p:nvSpPr>
          <p:cNvPr name="Freeform 8" id="8"/>
          <p:cNvSpPr/>
          <p:nvPr/>
        </p:nvSpPr>
        <p:spPr>
          <a:xfrm flipH="false" flipV="false" rot="0">
            <a:off x="-287914" y="1123679"/>
            <a:ext cx="18575914" cy="8428821"/>
          </a:xfrm>
          <a:custGeom>
            <a:avLst/>
            <a:gdLst/>
            <a:ahLst/>
            <a:cxnLst/>
            <a:rect r="r" b="b" t="t" l="l"/>
            <a:pathLst>
              <a:path h="8428821" w="18575914">
                <a:moveTo>
                  <a:pt x="0" y="0"/>
                </a:moveTo>
                <a:lnTo>
                  <a:pt x="18575914" y="0"/>
                </a:lnTo>
                <a:lnTo>
                  <a:pt x="18575914" y="8428820"/>
                </a:lnTo>
                <a:lnTo>
                  <a:pt x="0" y="8428820"/>
                </a:lnTo>
                <a:lnTo>
                  <a:pt x="0" y="0"/>
                </a:lnTo>
                <a:close/>
              </a:path>
            </a:pathLst>
          </a:custGeom>
          <a:blipFill>
            <a:blip r:embed="rId4"/>
            <a:stretch>
              <a:fillRect l="0" t="0" r="0" b="0"/>
            </a:stretch>
          </a:blipFill>
        </p:spPr>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8278587" y="9977571"/>
            <a:ext cx="10727874" cy="652329"/>
          </a:xfrm>
          <a:custGeom>
            <a:avLst/>
            <a:gdLst/>
            <a:ahLst/>
            <a:cxnLst/>
            <a:rect r="r" b="b" t="t" l="l"/>
            <a:pathLst>
              <a:path h="652329" w="10727874">
                <a:moveTo>
                  <a:pt x="10727874" y="652329"/>
                </a:moveTo>
                <a:lnTo>
                  <a:pt x="0" y="652329"/>
                </a:lnTo>
                <a:lnTo>
                  <a:pt x="0" y="0"/>
                </a:lnTo>
                <a:lnTo>
                  <a:pt x="10727874" y="0"/>
                </a:lnTo>
                <a:lnTo>
                  <a:pt x="10727874" y="652329"/>
                </a:lnTo>
                <a:close/>
              </a:path>
            </a:pathLst>
          </a:custGeom>
          <a:blipFill>
            <a:blip r:embed="rId2">
              <a:extLst>
                <a:ext uri="{96DAC541-7B7A-43D3-8B79-37D633B846F1}">
                  <asvg:svgBlip xmlns:asvg="http://schemas.microsoft.com/office/drawing/2016/SVG/main" r:embed="rId3"/>
                </a:ext>
              </a:extLst>
            </a:blip>
            <a:stretch>
              <a:fillRect l="0" t="-65279" r="0" b="-65279"/>
            </a:stretch>
          </a:blipFill>
        </p:spPr>
      </p:sp>
      <p:grpSp>
        <p:nvGrpSpPr>
          <p:cNvPr name="Group 3" id="3"/>
          <p:cNvGrpSpPr/>
          <p:nvPr/>
        </p:nvGrpSpPr>
        <p:grpSpPr>
          <a:xfrm rot="0">
            <a:off x="0" y="9976752"/>
            <a:ext cx="8441874" cy="604161"/>
            <a:chOff x="0" y="0"/>
            <a:chExt cx="11255832" cy="805548"/>
          </a:xfrm>
        </p:grpSpPr>
        <p:sp>
          <p:nvSpPr>
            <p:cNvPr name="Freeform 4" id="4"/>
            <p:cNvSpPr/>
            <p:nvPr/>
          </p:nvSpPr>
          <p:spPr>
            <a:xfrm flipH="false" flipV="false" rot="0">
              <a:off x="0" y="0"/>
              <a:ext cx="11255883" cy="805561"/>
            </a:xfrm>
            <a:custGeom>
              <a:avLst/>
              <a:gdLst/>
              <a:ahLst/>
              <a:cxnLst/>
              <a:rect r="r" b="b" t="t" l="l"/>
              <a:pathLst>
                <a:path h="805561" w="11255883">
                  <a:moveTo>
                    <a:pt x="0" y="0"/>
                  </a:moveTo>
                  <a:lnTo>
                    <a:pt x="11255883" y="0"/>
                  </a:lnTo>
                  <a:lnTo>
                    <a:pt x="11255883" y="805561"/>
                  </a:lnTo>
                  <a:lnTo>
                    <a:pt x="0" y="805561"/>
                  </a:lnTo>
                  <a:close/>
                </a:path>
              </a:pathLst>
            </a:custGeom>
            <a:solidFill>
              <a:srgbClr val="5B0003"/>
            </a:solidFill>
          </p:spPr>
        </p:sp>
      </p:grpSp>
      <p:sp>
        <p:nvSpPr>
          <p:cNvPr name="Freeform 5" id="5"/>
          <p:cNvSpPr/>
          <p:nvPr/>
        </p:nvSpPr>
        <p:spPr>
          <a:xfrm flipH="false" flipV="false" rot="0">
            <a:off x="-933298" y="-19050"/>
            <a:ext cx="10972800" cy="589950"/>
          </a:xfrm>
          <a:custGeom>
            <a:avLst/>
            <a:gdLst/>
            <a:ahLst/>
            <a:cxnLst/>
            <a:rect r="r" b="b" t="t" l="l"/>
            <a:pathLst>
              <a:path h="589950" w="10972800">
                <a:moveTo>
                  <a:pt x="0" y="0"/>
                </a:moveTo>
                <a:lnTo>
                  <a:pt x="10972800" y="0"/>
                </a:lnTo>
                <a:lnTo>
                  <a:pt x="10972800" y="589950"/>
                </a:lnTo>
                <a:lnTo>
                  <a:pt x="0" y="589950"/>
                </a:lnTo>
                <a:lnTo>
                  <a:pt x="0" y="0"/>
                </a:lnTo>
                <a:close/>
              </a:path>
            </a:pathLst>
          </a:custGeom>
          <a:blipFill>
            <a:blip r:embed="rId2">
              <a:extLst>
                <a:ext uri="{96DAC541-7B7A-43D3-8B79-37D633B846F1}">
                  <asvg:svgBlip xmlns:asvg="http://schemas.microsoft.com/office/drawing/2016/SVG/main" r:embed="rId3"/>
                </a:ext>
              </a:extLst>
            </a:blip>
            <a:stretch>
              <a:fillRect l="0" t="-80778" r="0" b="-80777"/>
            </a:stretch>
          </a:blipFill>
        </p:spPr>
      </p:sp>
      <p:grpSp>
        <p:nvGrpSpPr>
          <p:cNvPr name="Group 6" id="6"/>
          <p:cNvGrpSpPr/>
          <p:nvPr/>
        </p:nvGrpSpPr>
        <p:grpSpPr>
          <a:xfrm rot="0">
            <a:off x="9976761" y="-16326"/>
            <a:ext cx="8441874" cy="604161"/>
            <a:chOff x="0" y="0"/>
            <a:chExt cx="11255832" cy="805548"/>
          </a:xfrm>
        </p:grpSpPr>
        <p:sp>
          <p:nvSpPr>
            <p:cNvPr name="Freeform 7" id="7"/>
            <p:cNvSpPr/>
            <p:nvPr/>
          </p:nvSpPr>
          <p:spPr>
            <a:xfrm flipH="false" flipV="false" rot="0">
              <a:off x="0" y="0"/>
              <a:ext cx="11255883" cy="805561"/>
            </a:xfrm>
            <a:custGeom>
              <a:avLst/>
              <a:gdLst/>
              <a:ahLst/>
              <a:cxnLst/>
              <a:rect r="r" b="b" t="t" l="l"/>
              <a:pathLst>
                <a:path h="805561" w="11255883">
                  <a:moveTo>
                    <a:pt x="0" y="0"/>
                  </a:moveTo>
                  <a:lnTo>
                    <a:pt x="11255883" y="0"/>
                  </a:lnTo>
                  <a:lnTo>
                    <a:pt x="11255883" y="805561"/>
                  </a:lnTo>
                  <a:lnTo>
                    <a:pt x="0" y="805561"/>
                  </a:lnTo>
                  <a:close/>
                </a:path>
              </a:pathLst>
            </a:custGeom>
            <a:solidFill>
              <a:srgbClr val="5B0003"/>
            </a:solidFill>
          </p:spPr>
        </p:sp>
      </p:grpSp>
      <p:sp>
        <p:nvSpPr>
          <p:cNvPr name="Freeform 8" id="8"/>
          <p:cNvSpPr/>
          <p:nvPr/>
        </p:nvSpPr>
        <p:spPr>
          <a:xfrm flipH="false" flipV="false" rot="0">
            <a:off x="0" y="990600"/>
            <a:ext cx="18418635" cy="8426526"/>
          </a:xfrm>
          <a:custGeom>
            <a:avLst/>
            <a:gdLst/>
            <a:ahLst/>
            <a:cxnLst/>
            <a:rect r="r" b="b" t="t" l="l"/>
            <a:pathLst>
              <a:path h="8426526" w="18418635">
                <a:moveTo>
                  <a:pt x="0" y="0"/>
                </a:moveTo>
                <a:lnTo>
                  <a:pt x="18418635" y="0"/>
                </a:lnTo>
                <a:lnTo>
                  <a:pt x="18418635" y="8426526"/>
                </a:lnTo>
                <a:lnTo>
                  <a:pt x="0" y="8426526"/>
                </a:lnTo>
                <a:lnTo>
                  <a:pt x="0" y="0"/>
                </a:lnTo>
                <a:close/>
              </a:path>
            </a:pathLst>
          </a:custGeom>
          <a:blipFill>
            <a:blip r:embed="rId4"/>
            <a:stretch>
              <a:fillRect l="0" t="0" r="0" b="0"/>
            </a:stretch>
          </a:blipFill>
        </p:spPr>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8278587" y="9977571"/>
            <a:ext cx="10727874" cy="652329"/>
          </a:xfrm>
          <a:custGeom>
            <a:avLst/>
            <a:gdLst/>
            <a:ahLst/>
            <a:cxnLst/>
            <a:rect r="r" b="b" t="t" l="l"/>
            <a:pathLst>
              <a:path h="652329" w="10727874">
                <a:moveTo>
                  <a:pt x="10727874" y="652329"/>
                </a:moveTo>
                <a:lnTo>
                  <a:pt x="0" y="652329"/>
                </a:lnTo>
                <a:lnTo>
                  <a:pt x="0" y="0"/>
                </a:lnTo>
                <a:lnTo>
                  <a:pt x="10727874" y="0"/>
                </a:lnTo>
                <a:lnTo>
                  <a:pt x="10727874" y="652329"/>
                </a:lnTo>
                <a:close/>
              </a:path>
            </a:pathLst>
          </a:custGeom>
          <a:blipFill>
            <a:blip r:embed="rId2">
              <a:extLst>
                <a:ext uri="{96DAC541-7B7A-43D3-8B79-37D633B846F1}">
                  <asvg:svgBlip xmlns:asvg="http://schemas.microsoft.com/office/drawing/2016/SVG/main" r:embed="rId3"/>
                </a:ext>
              </a:extLst>
            </a:blip>
            <a:stretch>
              <a:fillRect l="0" t="-65279" r="0" b="-65279"/>
            </a:stretch>
          </a:blipFill>
        </p:spPr>
      </p:sp>
      <p:grpSp>
        <p:nvGrpSpPr>
          <p:cNvPr name="Group 3" id="3"/>
          <p:cNvGrpSpPr/>
          <p:nvPr/>
        </p:nvGrpSpPr>
        <p:grpSpPr>
          <a:xfrm rot="0">
            <a:off x="0" y="9976752"/>
            <a:ext cx="8441874" cy="604161"/>
            <a:chOff x="0" y="0"/>
            <a:chExt cx="11255832" cy="805548"/>
          </a:xfrm>
        </p:grpSpPr>
        <p:sp>
          <p:nvSpPr>
            <p:cNvPr name="Freeform 4" id="4"/>
            <p:cNvSpPr/>
            <p:nvPr/>
          </p:nvSpPr>
          <p:spPr>
            <a:xfrm flipH="false" flipV="false" rot="0">
              <a:off x="0" y="0"/>
              <a:ext cx="11255883" cy="805561"/>
            </a:xfrm>
            <a:custGeom>
              <a:avLst/>
              <a:gdLst/>
              <a:ahLst/>
              <a:cxnLst/>
              <a:rect r="r" b="b" t="t" l="l"/>
              <a:pathLst>
                <a:path h="805561" w="11255883">
                  <a:moveTo>
                    <a:pt x="0" y="0"/>
                  </a:moveTo>
                  <a:lnTo>
                    <a:pt x="11255883" y="0"/>
                  </a:lnTo>
                  <a:lnTo>
                    <a:pt x="11255883" y="805561"/>
                  </a:lnTo>
                  <a:lnTo>
                    <a:pt x="0" y="805561"/>
                  </a:lnTo>
                  <a:close/>
                </a:path>
              </a:pathLst>
            </a:custGeom>
            <a:solidFill>
              <a:srgbClr val="5B0003"/>
            </a:solidFill>
          </p:spPr>
        </p:sp>
      </p:grpSp>
      <p:sp>
        <p:nvSpPr>
          <p:cNvPr name="Freeform 5" id="5"/>
          <p:cNvSpPr/>
          <p:nvPr/>
        </p:nvSpPr>
        <p:spPr>
          <a:xfrm flipH="false" flipV="false" rot="0">
            <a:off x="-933298" y="-19050"/>
            <a:ext cx="10972800" cy="589950"/>
          </a:xfrm>
          <a:custGeom>
            <a:avLst/>
            <a:gdLst/>
            <a:ahLst/>
            <a:cxnLst/>
            <a:rect r="r" b="b" t="t" l="l"/>
            <a:pathLst>
              <a:path h="589950" w="10972800">
                <a:moveTo>
                  <a:pt x="0" y="0"/>
                </a:moveTo>
                <a:lnTo>
                  <a:pt x="10972800" y="0"/>
                </a:lnTo>
                <a:lnTo>
                  <a:pt x="10972800" y="589950"/>
                </a:lnTo>
                <a:lnTo>
                  <a:pt x="0" y="589950"/>
                </a:lnTo>
                <a:lnTo>
                  <a:pt x="0" y="0"/>
                </a:lnTo>
                <a:close/>
              </a:path>
            </a:pathLst>
          </a:custGeom>
          <a:blipFill>
            <a:blip r:embed="rId2">
              <a:extLst>
                <a:ext uri="{96DAC541-7B7A-43D3-8B79-37D633B846F1}">
                  <asvg:svgBlip xmlns:asvg="http://schemas.microsoft.com/office/drawing/2016/SVG/main" r:embed="rId3"/>
                </a:ext>
              </a:extLst>
            </a:blip>
            <a:stretch>
              <a:fillRect l="0" t="-80778" r="0" b="-80777"/>
            </a:stretch>
          </a:blipFill>
        </p:spPr>
      </p:sp>
      <p:grpSp>
        <p:nvGrpSpPr>
          <p:cNvPr name="Group 6" id="6"/>
          <p:cNvGrpSpPr/>
          <p:nvPr/>
        </p:nvGrpSpPr>
        <p:grpSpPr>
          <a:xfrm rot="0">
            <a:off x="9976761" y="-16326"/>
            <a:ext cx="8441874" cy="604161"/>
            <a:chOff x="0" y="0"/>
            <a:chExt cx="11255832" cy="805548"/>
          </a:xfrm>
        </p:grpSpPr>
        <p:sp>
          <p:nvSpPr>
            <p:cNvPr name="Freeform 7" id="7"/>
            <p:cNvSpPr/>
            <p:nvPr/>
          </p:nvSpPr>
          <p:spPr>
            <a:xfrm flipH="false" flipV="false" rot="0">
              <a:off x="0" y="0"/>
              <a:ext cx="11255883" cy="805561"/>
            </a:xfrm>
            <a:custGeom>
              <a:avLst/>
              <a:gdLst/>
              <a:ahLst/>
              <a:cxnLst/>
              <a:rect r="r" b="b" t="t" l="l"/>
              <a:pathLst>
                <a:path h="805561" w="11255883">
                  <a:moveTo>
                    <a:pt x="0" y="0"/>
                  </a:moveTo>
                  <a:lnTo>
                    <a:pt x="11255883" y="0"/>
                  </a:lnTo>
                  <a:lnTo>
                    <a:pt x="11255883" y="805561"/>
                  </a:lnTo>
                  <a:lnTo>
                    <a:pt x="0" y="805561"/>
                  </a:lnTo>
                  <a:close/>
                </a:path>
              </a:pathLst>
            </a:custGeom>
            <a:solidFill>
              <a:srgbClr val="5B0003"/>
            </a:solidFill>
          </p:spPr>
        </p:sp>
      </p:grpSp>
      <p:sp>
        <p:nvSpPr>
          <p:cNvPr name="Freeform 8" id="8"/>
          <p:cNvSpPr/>
          <p:nvPr/>
        </p:nvSpPr>
        <p:spPr>
          <a:xfrm flipH="false" flipV="false" rot="0">
            <a:off x="0" y="1190354"/>
            <a:ext cx="18288000" cy="8183880"/>
          </a:xfrm>
          <a:custGeom>
            <a:avLst/>
            <a:gdLst/>
            <a:ahLst/>
            <a:cxnLst/>
            <a:rect r="r" b="b" t="t" l="l"/>
            <a:pathLst>
              <a:path h="8183880" w="18288000">
                <a:moveTo>
                  <a:pt x="0" y="0"/>
                </a:moveTo>
                <a:lnTo>
                  <a:pt x="18288000" y="0"/>
                </a:lnTo>
                <a:lnTo>
                  <a:pt x="18288000" y="8183880"/>
                </a:lnTo>
                <a:lnTo>
                  <a:pt x="0" y="8183880"/>
                </a:lnTo>
                <a:lnTo>
                  <a:pt x="0" y="0"/>
                </a:lnTo>
                <a:close/>
              </a:path>
            </a:pathLst>
          </a:custGeom>
          <a:blipFill>
            <a:blip r:embed="rId4"/>
            <a:stretch>
              <a:fillRect l="0" t="0" r="0" b="0"/>
            </a:stretch>
          </a:blipFill>
        </p:spPr>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8278587" y="9977571"/>
            <a:ext cx="10727874" cy="652329"/>
          </a:xfrm>
          <a:custGeom>
            <a:avLst/>
            <a:gdLst/>
            <a:ahLst/>
            <a:cxnLst/>
            <a:rect r="r" b="b" t="t" l="l"/>
            <a:pathLst>
              <a:path h="652329" w="10727874">
                <a:moveTo>
                  <a:pt x="10727874" y="652329"/>
                </a:moveTo>
                <a:lnTo>
                  <a:pt x="0" y="652329"/>
                </a:lnTo>
                <a:lnTo>
                  <a:pt x="0" y="0"/>
                </a:lnTo>
                <a:lnTo>
                  <a:pt x="10727874" y="0"/>
                </a:lnTo>
                <a:lnTo>
                  <a:pt x="10727874" y="652329"/>
                </a:lnTo>
                <a:close/>
              </a:path>
            </a:pathLst>
          </a:custGeom>
          <a:blipFill>
            <a:blip r:embed="rId2">
              <a:extLst>
                <a:ext uri="{96DAC541-7B7A-43D3-8B79-37D633B846F1}">
                  <asvg:svgBlip xmlns:asvg="http://schemas.microsoft.com/office/drawing/2016/SVG/main" r:embed="rId3"/>
                </a:ext>
              </a:extLst>
            </a:blip>
            <a:stretch>
              <a:fillRect l="0" t="-65279" r="0" b="-65279"/>
            </a:stretch>
          </a:blipFill>
        </p:spPr>
      </p:sp>
      <p:grpSp>
        <p:nvGrpSpPr>
          <p:cNvPr name="Group 3" id="3"/>
          <p:cNvGrpSpPr/>
          <p:nvPr/>
        </p:nvGrpSpPr>
        <p:grpSpPr>
          <a:xfrm rot="0">
            <a:off x="0" y="9976752"/>
            <a:ext cx="8441874" cy="604161"/>
            <a:chOff x="0" y="0"/>
            <a:chExt cx="11255832" cy="805548"/>
          </a:xfrm>
        </p:grpSpPr>
        <p:sp>
          <p:nvSpPr>
            <p:cNvPr name="Freeform 4" id="4"/>
            <p:cNvSpPr/>
            <p:nvPr/>
          </p:nvSpPr>
          <p:spPr>
            <a:xfrm flipH="false" flipV="false" rot="0">
              <a:off x="0" y="0"/>
              <a:ext cx="11255883" cy="805561"/>
            </a:xfrm>
            <a:custGeom>
              <a:avLst/>
              <a:gdLst/>
              <a:ahLst/>
              <a:cxnLst/>
              <a:rect r="r" b="b" t="t" l="l"/>
              <a:pathLst>
                <a:path h="805561" w="11255883">
                  <a:moveTo>
                    <a:pt x="0" y="0"/>
                  </a:moveTo>
                  <a:lnTo>
                    <a:pt x="11255883" y="0"/>
                  </a:lnTo>
                  <a:lnTo>
                    <a:pt x="11255883" y="805561"/>
                  </a:lnTo>
                  <a:lnTo>
                    <a:pt x="0" y="805561"/>
                  </a:lnTo>
                  <a:close/>
                </a:path>
              </a:pathLst>
            </a:custGeom>
            <a:solidFill>
              <a:srgbClr val="5B0003"/>
            </a:solidFill>
          </p:spPr>
        </p:sp>
      </p:grpSp>
      <p:sp>
        <p:nvSpPr>
          <p:cNvPr name="Freeform 5" id="5"/>
          <p:cNvSpPr/>
          <p:nvPr/>
        </p:nvSpPr>
        <p:spPr>
          <a:xfrm flipH="false" flipV="false" rot="0">
            <a:off x="-933298" y="-19050"/>
            <a:ext cx="10972800" cy="589950"/>
          </a:xfrm>
          <a:custGeom>
            <a:avLst/>
            <a:gdLst/>
            <a:ahLst/>
            <a:cxnLst/>
            <a:rect r="r" b="b" t="t" l="l"/>
            <a:pathLst>
              <a:path h="589950" w="10972800">
                <a:moveTo>
                  <a:pt x="0" y="0"/>
                </a:moveTo>
                <a:lnTo>
                  <a:pt x="10972800" y="0"/>
                </a:lnTo>
                <a:lnTo>
                  <a:pt x="10972800" y="589950"/>
                </a:lnTo>
                <a:lnTo>
                  <a:pt x="0" y="589950"/>
                </a:lnTo>
                <a:lnTo>
                  <a:pt x="0" y="0"/>
                </a:lnTo>
                <a:close/>
              </a:path>
            </a:pathLst>
          </a:custGeom>
          <a:blipFill>
            <a:blip r:embed="rId2">
              <a:extLst>
                <a:ext uri="{96DAC541-7B7A-43D3-8B79-37D633B846F1}">
                  <asvg:svgBlip xmlns:asvg="http://schemas.microsoft.com/office/drawing/2016/SVG/main" r:embed="rId3"/>
                </a:ext>
              </a:extLst>
            </a:blip>
            <a:stretch>
              <a:fillRect l="0" t="-80778" r="0" b="-80777"/>
            </a:stretch>
          </a:blipFill>
        </p:spPr>
      </p:sp>
      <p:grpSp>
        <p:nvGrpSpPr>
          <p:cNvPr name="Group 6" id="6"/>
          <p:cNvGrpSpPr/>
          <p:nvPr/>
        </p:nvGrpSpPr>
        <p:grpSpPr>
          <a:xfrm rot="0">
            <a:off x="9976761" y="-16326"/>
            <a:ext cx="8441874" cy="604161"/>
            <a:chOff x="0" y="0"/>
            <a:chExt cx="11255832" cy="805548"/>
          </a:xfrm>
        </p:grpSpPr>
        <p:sp>
          <p:nvSpPr>
            <p:cNvPr name="Freeform 7" id="7"/>
            <p:cNvSpPr/>
            <p:nvPr/>
          </p:nvSpPr>
          <p:spPr>
            <a:xfrm flipH="false" flipV="false" rot="0">
              <a:off x="0" y="0"/>
              <a:ext cx="11255883" cy="805561"/>
            </a:xfrm>
            <a:custGeom>
              <a:avLst/>
              <a:gdLst/>
              <a:ahLst/>
              <a:cxnLst/>
              <a:rect r="r" b="b" t="t" l="l"/>
              <a:pathLst>
                <a:path h="805561" w="11255883">
                  <a:moveTo>
                    <a:pt x="0" y="0"/>
                  </a:moveTo>
                  <a:lnTo>
                    <a:pt x="11255883" y="0"/>
                  </a:lnTo>
                  <a:lnTo>
                    <a:pt x="11255883" y="805561"/>
                  </a:lnTo>
                  <a:lnTo>
                    <a:pt x="0" y="805561"/>
                  </a:lnTo>
                  <a:close/>
                </a:path>
              </a:pathLst>
            </a:custGeom>
            <a:solidFill>
              <a:srgbClr val="5B0003"/>
            </a:solidFill>
          </p:spPr>
        </p:sp>
      </p:grpSp>
      <p:sp>
        <p:nvSpPr>
          <p:cNvPr name="Freeform 8" id="8"/>
          <p:cNvSpPr/>
          <p:nvPr/>
        </p:nvSpPr>
        <p:spPr>
          <a:xfrm flipH="false" flipV="false" rot="0">
            <a:off x="0" y="1093470"/>
            <a:ext cx="18288000" cy="8138160"/>
          </a:xfrm>
          <a:custGeom>
            <a:avLst/>
            <a:gdLst/>
            <a:ahLst/>
            <a:cxnLst/>
            <a:rect r="r" b="b" t="t" l="l"/>
            <a:pathLst>
              <a:path h="8138160" w="18288000">
                <a:moveTo>
                  <a:pt x="0" y="0"/>
                </a:moveTo>
                <a:lnTo>
                  <a:pt x="18288000" y="0"/>
                </a:lnTo>
                <a:lnTo>
                  <a:pt x="18288000" y="8138160"/>
                </a:lnTo>
                <a:lnTo>
                  <a:pt x="0" y="8138160"/>
                </a:lnTo>
                <a:lnTo>
                  <a:pt x="0" y="0"/>
                </a:lnTo>
                <a:close/>
              </a:path>
            </a:pathLst>
          </a:custGeom>
          <a:blipFill>
            <a:blip r:embed="rId4"/>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8278587" y="9977571"/>
            <a:ext cx="10727874" cy="652329"/>
          </a:xfrm>
          <a:custGeom>
            <a:avLst/>
            <a:gdLst/>
            <a:ahLst/>
            <a:cxnLst/>
            <a:rect r="r" b="b" t="t" l="l"/>
            <a:pathLst>
              <a:path h="652329" w="10727874">
                <a:moveTo>
                  <a:pt x="10727874" y="652329"/>
                </a:moveTo>
                <a:lnTo>
                  <a:pt x="0" y="652329"/>
                </a:lnTo>
                <a:lnTo>
                  <a:pt x="0" y="0"/>
                </a:lnTo>
                <a:lnTo>
                  <a:pt x="10727874" y="0"/>
                </a:lnTo>
                <a:lnTo>
                  <a:pt x="10727874" y="652329"/>
                </a:lnTo>
                <a:close/>
              </a:path>
            </a:pathLst>
          </a:custGeom>
          <a:blipFill>
            <a:blip r:embed="rId2">
              <a:extLst>
                <a:ext uri="{96DAC541-7B7A-43D3-8B79-37D633B846F1}">
                  <asvg:svgBlip xmlns:asvg="http://schemas.microsoft.com/office/drawing/2016/SVG/main" r:embed="rId3"/>
                </a:ext>
              </a:extLst>
            </a:blip>
            <a:stretch>
              <a:fillRect l="0" t="-65279" r="0" b="-65279"/>
            </a:stretch>
          </a:blipFill>
        </p:spPr>
      </p:sp>
      <p:grpSp>
        <p:nvGrpSpPr>
          <p:cNvPr name="Group 3" id="3"/>
          <p:cNvGrpSpPr/>
          <p:nvPr/>
        </p:nvGrpSpPr>
        <p:grpSpPr>
          <a:xfrm rot="0">
            <a:off x="0" y="9976752"/>
            <a:ext cx="8441874" cy="604161"/>
            <a:chOff x="0" y="0"/>
            <a:chExt cx="11255832" cy="805548"/>
          </a:xfrm>
        </p:grpSpPr>
        <p:sp>
          <p:nvSpPr>
            <p:cNvPr name="Freeform 4" id="4"/>
            <p:cNvSpPr/>
            <p:nvPr/>
          </p:nvSpPr>
          <p:spPr>
            <a:xfrm flipH="false" flipV="false" rot="0">
              <a:off x="0" y="0"/>
              <a:ext cx="11255883" cy="805561"/>
            </a:xfrm>
            <a:custGeom>
              <a:avLst/>
              <a:gdLst/>
              <a:ahLst/>
              <a:cxnLst/>
              <a:rect r="r" b="b" t="t" l="l"/>
              <a:pathLst>
                <a:path h="805561" w="11255883">
                  <a:moveTo>
                    <a:pt x="0" y="0"/>
                  </a:moveTo>
                  <a:lnTo>
                    <a:pt x="11255883" y="0"/>
                  </a:lnTo>
                  <a:lnTo>
                    <a:pt x="11255883" y="805561"/>
                  </a:lnTo>
                  <a:lnTo>
                    <a:pt x="0" y="805561"/>
                  </a:lnTo>
                  <a:close/>
                </a:path>
              </a:pathLst>
            </a:custGeom>
            <a:solidFill>
              <a:srgbClr val="5B0003"/>
            </a:solidFill>
          </p:spPr>
        </p:sp>
      </p:grpSp>
      <p:sp>
        <p:nvSpPr>
          <p:cNvPr name="Freeform 5" id="5"/>
          <p:cNvSpPr/>
          <p:nvPr/>
        </p:nvSpPr>
        <p:spPr>
          <a:xfrm flipH="false" flipV="false" rot="0">
            <a:off x="-933298" y="-19050"/>
            <a:ext cx="10972800" cy="589950"/>
          </a:xfrm>
          <a:custGeom>
            <a:avLst/>
            <a:gdLst/>
            <a:ahLst/>
            <a:cxnLst/>
            <a:rect r="r" b="b" t="t" l="l"/>
            <a:pathLst>
              <a:path h="589950" w="10972800">
                <a:moveTo>
                  <a:pt x="0" y="0"/>
                </a:moveTo>
                <a:lnTo>
                  <a:pt x="10972800" y="0"/>
                </a:lnTo>
                <a:lnTo>
                  <a:pt x="10972800" y="589950"/>
                </a:lnTo>
                <a:lnTo>
                  <a:pt x="0" y="589950"/>
                </a:lnTo>
                <a:lnTo>
                  <a:pt x="0" y="0"/>
                </a:lnTo>
                <a:close/>
              </a:path>
            </a:pathLst>
          </a:custGeom>
          <a:blipFill>
            <a:blip r:embed="rId2">
              <a:extLst>
                <a:ext uri="{96DAC541-7B7A-43D3-8B79-37D633B846F1}">
                  <asvg:svgBlip xmlns:asvg="http://schemas.microsoft.com/office/drawing/2016/SVG/main" r:embed="rId3"/>
                </a:ext>
              </a:extLst>
            </a:blip>
            <a:stretch>
              <a:fillRect l="0" t="-80778" r="0" b="-80777"/>
            </a:stretch>
          </a:blipFill>
        </p:spPr>
      </p:sp>
      <p:grpSp>
        <p:nvGrpSpPr>
          <p:cNvPr name="Group 6" id="6"/>
          <p:cNvGrpSpPr/>
          <p:nvPr/>
        </p:nvGrpSpPr>
        <p:grpSpPr>
          <a:xfrm rot="0">
            <a:off x="9976761" y="-16326"/>
            <a:ext cx="8441874" cy="604161"/>
            <a:chOff x="0" y="0"/>
            <a:chExt cx="11255832" cy="805548"/>
          </a:xfrm>
        </p:grpSpPr>
        <p:sp>
          <p:nvSpPr>
            <p:cNvPr name="Freeform 7" id="7"/>
            <p:cNvSpPr/>
            <p:nvPr/>
          </p:nvSpPr>
          <p:spPr>
            <a:xfrm flipH="false" flipV="false" rot="0">
              <a:off x="0" y="0"/>
              <a:ext cx="11255883" cy="805561"/>
            </a:xfrm>
            <a:custGeom>
              <a:avLst/>
              <a:gdLst/>
              <a:ahLst/>
              <a:cxnLst/>
              <a:rect r="r" b="b" t="t" l="l"/>
              <a:pathLst>
                <a:path h="805561" w="11255883">
                  <a:moveTo>
                    <a:pt x="0" y="0"/>
                  </a:moveTo>
                  <a:lnTo>
                    <a:pt x="11255883" y="0"/>
                  </a:lnTo>
                  <a:lnTo>
                    <a:pt x="11255883" y="805561"/>
                  </a:lnTo>
                  <a:lnTo>
                    <a:pt x="0" y="805561"/>
                  </a:lnTo>
                  <a:close/>
                </a:path>
              </a:pathLst>
            </a:custGeom>
            <a:solidFill>
              <a:srgbClr val="5B0003"/>
            </a:solidFill>
          </p:spPr>
        </p:sp>
      </p:grpSp>
      <p:grpSp>
        <p:nvGrpSpPr>
          <p:cNvPr name="Group 8" id="8"/>
          <p:cNvGrpSpPr/>
          <p:nvPr/>
        </p:nvGrpSpPr>
        <p:grpSpPr>
          <a:xfrm rot="0">
            <a:off x="3529012" y="5418953"/>
            <a:ext cx="2690136" cy="2690136"/>
            <a:chOff x="0" y="0"/>
            <a:chExt cx="3586848" cy="3586848"/>
          </a:xfrm>
        </p:grpSpPr>
        <p:sp>
          <p:nvSpPr>
            <p:cNvPr name="Freeform 9" id="9"/>
            <p:cNvSpPr/>
            <p:nvPr/>
          </p:nvSpPr>
          <p:spPr>
            <a:xfrm flipH="false" flipV="false" rot="0">
              <a:off x="19050" y="19050"/>
              <a:ext cx="3548761" cy="3548761"/>
            </a:xfrm>
            <a:custGeom>
              <a:avLst/>
              <a:gdLst/>
              <a:ahLst/>
              <a:cxnLst/>
              <a:rect r="r" b="b" t="t" l="l"/>
              <a:pathLst>
                <a:path h="3548761" w="3548761">
                  <a:moveTo>
                    <a:pt x="0" y="286639"/>
                  </a:moveTo>
                  <a:cubicBezTo>
                    <a:pt x="0" y="128397"/>
                    <a:pt x="128397" y="0"/>
                    <a:pt x="286639" y="0"/>
                  </a:cubicBezTo>
                  <a:lnTo>
                    <a:pt x="3262122" y="0"/>
                  </a:lnTo>
                  <a:cubicBezTo>
                    <a:pt x="3420491" y="0"/>
                    <a:pt x="3548761" y="128397"/>
                    <a:pt x="3548761" y="286639"/>
                  </a:cubicBezTo>
                  <a:lnTo>
                    <a:pt x="3548761" y="3262122"/>
                  </a:lnTo>
                  <a:cubicBezTo>
                    <a:pt x="3548761" y="3420491"/>
                    <a:pt x="3420364" y="3548761"/>
                    <a:pt x="3262122" y="3548761"/>
                  </a:cubicBezTo>
                  <a:lnTo>
                    <a:pt x="286639" y="3548761"/>
                  </a:lnTo>
                  <a:cubicBezTo>
                    <a:pt x="128270" y="3548761"/>
                    <a:pt x="0" y="3420364"/>
                    <a:pt x="0" y="3262122"/>
                  </a:cubicBezTo>
                  <a:close/>
                </a:path>
              </a:pathLst>
            </a:custGeom>
            <a:solidFill>
              <a:srgbClr val="FFFFFF"/>
            </a:solidFill>
          </p:spPr>
        </p:sp>
        <p:sp>
          <p:nvSpPr>
            <p:cNvPr name="Freeform 10" id="10"/>
            <p:cNvSpPr/>
            <p:nvPr/>
          </p:nvSpPr>
          <p:spPr>
            <a:xfrm flipH="false" flipV="false" rot="0">
              <a:off x="0" y="0"/>
              <a:ext cx="3586861" cy="3586861"/>
            </a:xfrm>
            <a:custGeom>
              <a:avLst/>
              <a:gdLst/>
              <a:ahLst/>
              <a:cxnLst/>
              <a:rect r="r" b="b" t="t" l="l"/>
              <a:pathLst>
                <a:path h="3586861" w="3586861">
                  <a:moveTo>
                    <a:pt x="0" y="305689"/>
                  </a:moveTo>
                  <a:cubicBezTo>
                    <a:pt x="0" y="136906"/>
                    <a:pt x="136906" y="0"/>
                    <a:pt x="305689" y="0"/>
                  </a:cubicBezTo>
                  <a:lnTo>
                    <a:pt x="3281172" y="0"/>
                  </a:lnTo>
                  <a:lnTo>
                    <a:pt x="3281172" y="19050"/>
                  </a:lnTo>
                  <a:lnTo>
                    <a:pt x="3281172" y="0"/>
                  </a:lnTo>
                  <a:cubicBezTo>
                    <a:pt x="3449955" y="0"/>
                    <a:pt x="3586861" y="136906"/>
                    <a:pt x="3586861" y="305689"/>
                  </a:cubicBezTo>
                  <a:lnTo>
                    <a:pt x="3567811" y="305689"/>
                  </a:lnTo>
                  <a:lnTo>
                    <a:pt x="3586861" y="305689"/>
                  </a:lnTo>
                  <a:lnTo>
                    <a:pt x="3586861" y="3281172"/>
                  </a:lnTo>
                  <a:lnTo>
                    <a:pt x="3567811" y="3281172"/>
                  </a:lnTo>
                  <a:lnTo>
                    <a:pt x="3586861" y="3281172"/>
                  </a:lnTo>
                  <a:cubicBezTo>
                    <a:pt x="3586861" y="3449955"/>
                    <a:pt x="3449955" y="3586861"/>
                    <a:pt x="3281172" y="3586861"/>
                  </a:cubicBezTo>
                  <a:lnTo>
                    <a:pt x="3281172" y="3567811"/>
                  </a:lnTo>
                  <a:lnTo>
                    <a:pt x="3281172" y="3586861"/>
                  </a:lnTo>
                  <a:lnTo>
                    <a:pt x="305689" y="3586861"/>
                  </a:lnTo>
                  <a:lnTo>
                    <a:pt x="305689" y="3567811"/>
                  </a:lnTo>
                  <a:lnTo>
                    <a:pt x="305689" y="3586861"/>
                  </a:lnTo>
                  <a:cubicBezTo>
                    <a:pt x="136906" y="3586861"/>
                    <a:pt x="0" y="3449955"/>
                    <a:pt x="0" y="3281172"/>
                  </a:cubicBezTo>
                  <a:lnTo>
                    <a:pt x="0" y="305689"/>
                  </a:lnTo>
                  <a:lnTo>
                    <a:pt x="19050" y="305689"/>
                  </a:lnTo>
                  <a:lnTo>
                    <a:pt x="0" y="305689"/>
                  </a:lnTo>
                  <a:moveTo>
                    <a:pt x="38100" y="305689"/>
                  </a:moveTo>
                  <a:lnTo>
                    <a:pt x="38100" y="3281172"/>
                  </a:lnTo>
                  <a:lnTo>
                    <a:pt x="19050" y="3281172"/>
                  </a:lnTo>
                  <a:lnTo>
                    <a:pt x="38100" y="3281172"/>
                  </a:lnTo>
                  <a:cubicBezTo>
                    <a:pt x="38100" y="3429000"/>
                    <a:pt x="157861" y="3548761"/>
                    <a:pt x="305689" y="3548761"/>
                  </a:cubicBezTo>
                  <a:lnTo>
                    <a:pt x="3281172" y="3548761"/>
                  </a:lnTo>
                  <a:cubicBezTo>
                    <a:pt x="3429000" y="3548761"/>
                    <a:pt x="3548761" y="3429000"/>
                    <a:pt x="3548761" y="3281172"/>
                  </a:cubicBezTo>
                  <a:lnTo>
                    <a:pt x="3548761" y="305689"/>
                  </a:lnTo>
                  <a:cubicBezTo>
                    <a:pt x="3548761" y="157861"/>
                    <a:pt x="3428873" y="38100"/>
                    <a:pt x="3281172" y="38100"/>
                  </a:cubicBezTo>
                  <a:lnTo>
                    <a:pt x="305689" y="38100"/>
                  </a:lnTo>
                  <a:lnTo>
                    <a:pt x="305689" y="19050"/>
                  </a:lnTo>
                  <a:lnTo>
                    <a:pt x="305689" y="38100"/>
                  </a:lnTo>
                  <a:cubicBezTo>
                    <a:pt x="157861" y="38100"/>
                    <a:pt x="38100" y="157861"/>
                    <a:pt x="38100" y="305689"/>
                  </a:cubicBezTo>
                  <a:close/>
                </a:path>
              </a:pathLst>
            </a:custGeom>
            <a:solidFill>
              <a:srgbClr val="E60000"/>
            </a:solidFill>
          </p:spPr>
        </p:sp>
      </p:grpSp>
      <p:grpSp>
        <p:nvGrpSpPr>
          <p:cNvPr name="Group 11" id="11"/>
          <p:cNvGrpSpPr/>
          <p:nvPr/>
        </p:nvGrpSpPr>
        <p:grpSpPr>
          <a:xfrm rot="0">
            <a:off x="3625034" y="5514975"/>
            <a:ext cx="2490486" cy="2501565"/>
            <a:chOff x="0" y="0"/>
            <a:chExt cx="2501739" cy="2512869"/>
          </a:xfrm>
        </p:grpSpPr>
        <p:sp>
          <p:nvSpPr>
            <p:cNvPr name="Freeform 12" id="12"/>
            <p:cNvSpPr/>
            <p:nvPr/>
          </p:nvSpPr>
          <p:spPr>
            <a:xfrm flipH="false" flipV="false" rot="0">
              <a:off x="0" y="0"/>
              <a:ext cx="2501727" cy="2512856"/>
            </a:xfrm>
            <a:custGeom>
              <a:avLst/>
              <a:gdLst/>
              <a:ahLst/>
              <a:cxnLst/>
              <a:rect r="r" b="b" t="t" l="l"/>
              <a:pathLst>
                <a:path h="2512856" w="2501727">
                  <a:moveTo>
                    <a:pt x="171459" y="0"/>
                  </a:moveTo>
                  <a:lnTo>
                    <a:pt x="2330268" y="0"/>
                  </a:lnTo>
                  <a:cubicBezTo>
                    <a:pt x="2424962" y="0"/>
                    <a:pt x="2501727" y="76765"/>
                    <a:pt x="2501727" y="171459"/>
                  </a:cubicBezTo>
                  <a:lnTo>
                    <a:pt x="2501727" y="2341398"/>
                  </a:lnTo>
                  <a:cubicBezTo>
                    <a:pt x="2501727" y="2436092"/>
                    <a:pt x="2424962" y="2512856"/>
                    <a:pt x="2330268" y="2512856"/>
                  </a:cubicBezTo>
                  <a:lnTo>
                    <a:pt x="171459" y="2512856"/>
                  </a:lnTo>
                  <a:cubicBezTo>
                    <a:pt x="76765" y="2512856"/>
                    <a:pt x="0" y="2436092"/>
                    <a:pt x="0" y="2341398"/>
                  </a:cubicBezTo>
                  <a:lnTo>
                    <a:pt x="0" y="171459"/>
                  </a:lnTo>
                  <a:cubicBezTo>
                    <a:pt x="0" y="76765"/>
                    <a:pt x="76765" y="0"/>
                    <a:pt x="171459" y="0"/>
                  </a:cubicBezTo>
                  <a:close/>
                </a:path>
              </a:pathLst>
            </a:custGeom>
            <a:blipFill>
              <a:blip r:embed="rId4"/>
              <a:stretch>
                <a:fillRect l="-222" t="0" r="-222" b="0"/>
              </a:stretch>
            </a:blipFill>
          </p:spPr>
        </p:sp>
      </p:grpSp>
      <p:grpSp>
        <p:nvGrpSpPr>
          <p:cNvPr name="Group 13" id="13"/>
          <p:cNvGrpSpPr/>
          <p:nvPr/>
        </p:nvGrpSpPr>
        <p:grpSpPr>
          <a:xfrm rot="0">
            <a:off x="1960645" y="4327074"/>
            <a:ext cx="5992587" cy="816426"/>
            <a:chOff x="0" y="0"/>
            <a:chExt cx="7990116" cy="1088568"/>
          </a:xfrm>
        </p:grpSpPr>
        <p:sp>
          <p:nvSpPr>
            <p:cNvPr name="Freeform 14" id="14"/>
            <p:cNvSpPr/>
            <p:nvPr/>
          </p:nvSpPr>
          <p:spPr>
            <a:xfrm flipH="false" flipV="false" rot="0">
              <a:off x="0" y="0"/>
              <a:ext cx="7990205" cy="1088644"/>
            </a:xfrm>
            <a:custGeom>
              <a:avLst/>
              <a:gdLst/>
              <a:ahLst/>
              <a:cxnLst/>
              <a:rect r="r" b="b" t="t" l="l"/>
              <a:pathLst>
                <a:path h="1088644" w="7990205">
                  <a:moveTo>
                    <a:pt x="0" y="181483"/>
                  </a:moveTo>
                  <a:cubicBezTo>
                    <a:pt x="0" y="81280"/>
                    <a:pt x="81280" y="0"/>
                    <a:pt x="181483" y="0"/>
                  </a:cubicBezTo>
                  <a:lnTo>
                    <a:pt x="7808722" y="0"/>
                  </a:lnTo>
                  <a:cubicBezTo>
                    <a:pt x="7908925" y="0"/>
                    <a:pt x="7990205" y="81280"/>
                    <a:pt x="7990205" y="181483"/>
                  </a:cubicBezTo>
                  <a:lnTo>
                    <a:pt x="7990205" y="907161"/>
                  </a:lnTo>
                  <a:cubicBezTo>
                    <a:pt x="7990205" y="1007364"/>
                    <a:pt x="7908925" y="1088644"/>
                    <a:pt x="7808722" y="1088644"/>
                  </a:cubicBezTo>
                  <a:lnTo>
                    <a:pt x="181483" y="1088644"/>
                  </a:lnTo>
                  <a:cubicBezTo>
                    <a:pt x="81280" y="1088517"/>
                    <a:pt x="0" y="1007364"/>
                    <a:pt x="0" y="907161"/>
                  </a:cubicBezTo>
                  <a:close/>
                </a:path>
              </a:pathLst>
            </a:custGeom>
            <a:solidFill>
              <a:srgbClr val="F5CBCB"/>
            </a:solidFill>
          </p:spPr>
        </p:sp>
      </p:grpSp>
      <p:grpSp>
        <p:nvGrpSpPr>
          <p:cNvPr name="Group 15" id="15"/>
          <p:cNvGrpSpPr/>
          <p:nvPr/>
        </p:nvGrpSpPr>
        <p:grpSpPr>
          <a:xfrm rot="0">
            <a:off x="1467076" y="8444170"/>
            <a:ext cx="7296617" cy="994086"/>
            <a:chOff x="0" y="0"/>
            <a:chExt cx="7990116" cy="1088568"/>
          </a:xfrm>
        </p:grpSpPr>
        <p:sp>
          <p:nvSpPr>
            <p:cNvPr name="Freeform 16" id="16"/>
            <p:cNvSpPr/>
            <p:nvPr/>
          </p:nvSpPr>
          <p:spPr>
            <a:xfrm flipH="false" flipV="false" rot="0">
              <a:off x="0" y="0"/>
              <a:ext cx="7990205" cy="1088644"/>
            </a:xfrm>
            <a:custGeom>
              <a:avLst/>
              <a:gdLst/>
              <a:ahLst/>
              <a:cxnLst/>
              <a:rect r="r" b="b" t="t" l="l"/>
              <a:pathLst>
                <a:path h="1088644" w="7990205">
                  <a:moveTo>
                    <a:pt x="0" y="181483"/>
                  </a:moveTo>
                  <a:cubicBezTo>
                    <a:pt x="0" y="81280"/>
                    <a:pt x="81280" y="0"/>
                    <a:pt x="181483" y="0"/>
                  </a:cubicBezTo>
                  <a:lnTo>
                    <a:pt x="7808722" y="0"/>
                  </a:lnTo>
                  <a:cubicBezTo>
                    <a:pt x="7908925" y="0"/>
                    <a:pt x="7990205" y="81280"/>
                    <a:pt x="7990205" y="181483"/>
                  </a:cubicBezTo>
                  <a:lnTo>
                    <a:pt x="7990205" y="907161"/>
                  </a:lnTo>
                  <a:cubicBezTo>
                    <a:pt x="7990205" y="1007364"/>
                    <a:pt x="7908925" y="1088644"/>
                    <a:pt x="7808722" y="1088644"/>
                  </a:cubicBezTo>
                  <a:lnTo>
                    <a:pt x="181483" y="1088644"/>
                  </a:lnTo>
                  <a:cubicBezTo>
                    <a:pt x="81280" y="1088517"/>
                    <a:pt x="0" y="1007364"/>
                    <a:pt x="0" y="907161"/>
                  </a:cubicBezTo>
                  <a:close/>
                </a:path>
              </a:pathLst>
            </a:custGeom>
            <a:solidFill>
              <a:srgbClr val="F5CBCB"/>
            </a:solidFill>
          </p:spPr>
        </p:sp>
      </p:grpSp>
      <p:grpSp>
        <p:nvGrpSpPr>
          <p:cNvPr name="Group 17" id="17"/>
          <p:cNvGrpSpPr/>
          <p:nvPr/>
        </p:nvGrpSpPr>
        <p:grpSpPr>
          <a:xfrm rot="0">
            <a:off x="11147898" y="4231529"/>
            <a:ext cx="4669279" cy="729577"/>
            <a:chOff x="0" y="0"/>
            <a:chExt cx="6225705" cy="972769"/>
          </a:xfrm>
        </p:grpSpPr>
        <p:sp>
          <p:nvSpPr>
            <p:cNvPr name="Freeform 18" id="18"/>
            <p:cNvSpPr/>
            <p:nvPr/>
          </p:nvSpPr>
          <p:spPr>
            <a:xfrm flipH="false" flipV="false" rot="0">
              <a:off x="0" y="0"/>
              <a:ext cx="6225794" cy="972820"/>
            </a:xfrm>
            <a:custGeom>
              <a:avLst/>
              <a:gdLst/>
              <a:ahLst/>
              <a:cxnLst/>
              <a:rect r="r" b="b" t="t" l="l"/>
              <a:pathLst>
                <a:path h="972820" w="6225794">
                  <a:moveTo>
                    <a:pt x="0" y="115189"/>
                  </a:moveTo>
                  <a:cubicBezTo>
                    <a:pt x="0" y="51562"/>
                    <a:pt x="51562" y="0"/>
                    <a:pt x="115189" y="0"/>
                  </a:cubicBezTo>
                  <a:lnTo>
                    <a:pt x="6110605" y="0"/>
                  </a:lnTo>
                  <a:cubicBezTo>
                    <a:pt x="6174232" y="0"/>
                    <a:pt x="6225794" y="51562"/>
                    <a:pt x="6225794" y="115189"/>
                  </a:cubicBezTo>
                  <a:lnTo>
                    <a:pt x="6225794" y="857631"/>
                  </a:lnTo>
                  <a:cubicBezTo>
                    <a:pt x="6225794" y="921258"/>
                    <a:pt x="6174232" y="972820"/>
                    <a:pt x="6110605" y="972820"/>
                  </a:cubicBezTo>
                  <a:lnTo>
                    <a:pt x="115189" y="972820"/>
                  </a:lnTo>
                  <a:cubicBezTo>
                    <a:pt x="51562" y="972820"/>
                    <a:pt x="0" y="921258"/>
                    <a:pt x="0" y="857631"/>
                  </a:cubicBezTo>
                  <a:close/>
                </a:path>
              </a:pathLst>
            </a:custGeom>
            <a:solidFill>
              <a:srgbClr val="F5CBCB"/>
            </a:solidFill>
          </p:spPr>
        </p:sp>
      </p:grpSp>
      <p:grpSp>
        <p:nvGrpSpPr>
          <p:cNvPr name="Group 19" id="19"/>
          <p:cNvGrpSpPr/>
          <p:nvPr/>
        </p:nvGrpSpPr>
        <p:grpSpPr>
          <a:xfrm rot="0">
            <a:off x="10602935" y="5584327"/>
            <a:ext cx="2690136" cy="2690133"/>
            <a:chOff x="0" y="0"/>
            <a:chExt cx="3586848" cy="3586844"/>
          </a:xfrm>
        </p:grpSpPr>
        <p:sp>
          <p:nvSpPr>
            <p:cNvPr name="Freeform 20" id="20"/>
            <p:cNvSpPr/>
            <p:nvPr/>
          </p:nvSpPr>
          <p:spPr>
            <a:xfrm flipH="false" flipV="false" rot="0">
              <a:off x="19050" y="19050"/>
              <a:ext cx="3548761" cy="3548757"/>
            </a:xfrm>
            <a:custGeom>
              <a:avLst/>
              <a:gdLst/>
              <a:ahLst/>
              <a:cxnLst/>
              <a:rect r="r" b="b" t="t" l="l"/>
              <a:pathLst>
                <a:path h="3548757" w="3548761">
                  <a:moveTo>
                    <a:pt x="0" y="286639"/>
                  </a:moveTo>
                  <a:cubicBezTo>
                    <a:pt x="0" y="128397"/>
                    <a:pt x="128397" y="0"/>
                    <a:pt x="286639" y="0"/>
                  </a:cubicBezTo>
                  <a:lnTo>
                    <a:pt x="3262122" y="0"/>
                  </a:lnTo>
                  <a:cubicBezTo>
                    <a:pt x="3420491" y="0"/>
                    <a:pt x="3548761" y="128397"/>
                    <a:pt x="3548761" y="286639"/>
                  </a:cubicBezTo>
                  <a:lnTo>
                    <a:pt x="3548761" y="3262118"/>
                  </a:lnTo>
                  <a:cubicBezTo>
                    <a:pt x="3548761" y="3420487"/>
                    <a:pt x="3420364" y="3548757"/>
                    <a:pt x="3262122" y="3548757"/>
                  </a:cubicBezTo>
                  <a:lnTo>
                    <a:pt x="286639" y="3548757"/>
                  </a:lnTo>
                  <a:cubicBezTo>
                    <a:pt x="128270" y="3548757"/>
                    <a:pt x="0" y="3420359"/>
                    <a:pt x="0" y="3262118"/>
                  </a:cubicBezTo>
                  <a:close/>
                </a:path>
              </a:pathLst>
            </a:custGeom>
            <a:blipFill>
              <a:blip r:embed="rId5"/>
              <a:stretch>
                <a:fillRect l="0" t="-9599" r="0" b="-17485"/>
              </a:stretch>
            </a:blipFill>
          </p:spPr>
        </p:sp>
        <p:sp>
          <p:nvSpPr>
            <p:cNvPr name="Freeform 21" id="21"/>
            <p:cNvSpPr/>
            <p:nvPr/>
          </p:nvSpPr>
          <p:spPr>
            <a:xfrm flipH="false" flipV="false" rot="0">
              <a:off x="0" y="0"/>
              <a:ext cx="3586861" cy="3586857"/>
            </a:xfrm>
            <a:custGeom>
              <a:avLst/>
              <a:gdLst/>
              <a:ahLst/>
              <a:cxnLst/>
              <a:rect r="r" b="b" t="t" l="l"/>
              <a:pathLst>
                <a:path h="3586857" w="3586861">
                  <a:moveTo>
                    <a:pt x="0" y="305689"/>
                  </a:moveTo>
                  <a:cubicBezTo>
                    <a:pt x="0" y="136906"/>
                    <a:pt x="136906" y="0"/>
                    <a:pt x="305689" y="0"/>
                  </a:cubicBezTo>
                  <a:lnTo>
                    <a:pt x="3281172" y="0"/>
                  </a:lnTo>
                  <a:lnTo>
                    <a:pt x="3281172" y="19050"/>
                  </a:lnTo>
                  <a:lnTo>
                    <a:pt x="3281172" y="0"/>
                  </a:lnTo>
                  <a:cubicBezTo>
                    <a:pt x="3449955" y="0"/>
                    <a:pt x="3586861" y="136906"/>
                    <a:pt x="3586861" y="305689"/>
                  </a:cubicBezTo>
                  <a:lnTo>
                    <a:pt x="3567811" y="305689"/>
                  </a:lnTo>
                  <a:lnTo>
                    <a:pt x="3586861" y="305689"/>
                  </a:lnTo>
                  <a:lnTo>
                    <a:pt x="3586861" y="3281168"/>
                  </a:lnTo>
                  <a:lnTo>
                    <a:pt x="3567811" y="3281168"/>
                  </a:lnTo>
                  <a:lnTo>
                    <a:pt x="3586861" y="3281168"/>
                  </a:lnTo>
                  <a:cubicBezTo>
                    <a:pt x="3586861" y="3449951"/>
                    <a:pt x="3449955" y="3586857"/>
                    <a:pt x="3281172" y="3586857"/>
                  </a:cubicBezTo>
                  <a:lnTo>
                    <a:pt x="3281172" y="3567807"/>
                  </a:lnTo>
                  <a:lnTo>
                    <a:pt x="3281172" y="3586857"/>
                  </a:lnTo>
                  <a:lnTo>
                    <a:pt x="305689" y="3586857"/>
                  </a:lnTo>
                  <a:lnTo>
                    <a:pt x="305689" y="3567807"/>
                  </a:lnTo>
                  <a:lnTo>
                    <a:pt x="305689" y="3586857"/>
                  </a:lnTo>
                  <a:cubicBezTo>
                    <a:pt x="136906" y="3586857"/>
                    <a:pt x="0" y="3449951"/>
                    <a:pt x="0" y="3281168"/>
                  </a:cubicBezTo>
                  <a:lnTo>
                    <a:pt x="0" y="305689"/>
                  </a:lnTo>
                  <a:lnTo>
                    <a:pt x="19050" y="305689"/>
                  </a:lnTo>
                  <a:lnTo>
                    <a:pt x="0" y="305689"/>
                  </a:lnTo>
                  <a:moveTo>
                    <a:pt x="38100" y="305689"/>
                  </a:moveTo>
                  <a:lnTo>
                    <a:pt x="38100" y="3281168"/>
                  </a:lnTo>
                  <a:lnTo>
                    <a:pt x="19050" y="3281168"/>
                  </a:lnTo>
                  <a:lnTo>
                    <a:pt x="38100" y="3281168"/>
                  </a:lnTo>
                  <a:cubicBezTo>
                    <a:pt x="38100" y="3428996"/>
                    <a:pt x="157861" y="3548757"/>
                    <a:pt x="305689" y="3548757"/>
                  </a:cubicBezTo>
                  <a:lnTo>
                    <a:pt x="3281172" y="3548757"/>
                  </a:lnTo>
                  <a:cubicBezTo>
                    <a:pt x="3429000" y="3548757"/>
                    <a:pt x="3548761" y="3428996"/>
                    <a:pt x="3548761" y="3281168"/>
                  </a:cubicBezTo>
                  <a:lnTo>
                    <a:pt x="3548761" y="305689"/>
                  </a:lnTo>
                  <a:cubicBezTo>
                    <a:pt x="3548761" y="157861"/>
                    <a:pt x="3428873" y="38100"/>
                    <a:pt x="3281172" y="38100"/>
                  </a:cubicBezTo>
                  <a:lnTo>
                    <a:pt x="305689" y="38100"/>
                  </a:lnTo>
                  <a:lnTo>
                    <a:pt x="305689" y="19050"/>
                  </a:lnTo>
                  <a:lnTo>
                    <a:pt x="305689" y="38100"/>
                  </a:lnTo>
                  <a:cubicBezTo>
                    <a:pt x="157861" y="38100"/>
                    <a:pt x="38100" y="157861"/>
                    <a:pt x="38100" y="305689"/>
                  </a:cubicBezTo>
                  <a:close/>
                </a:path>
              </a:pathLst>
            </a:custGeom>
            <a:solidFill>
              <a:srgbClr val="E60000"/>
            </a:solidFill>
          </p:spPr>
        </p:sp>
        <p:sp>
          <p:nvSpPr>
            <p:cNvPr name="TextBox 22" id="22"/>
            <p:cNvSpPr txBox="true"/>
            <p:nvPr/>
          </p:nvSpPr>
          <p:spPr>
            <a:xfrm>
              <a:off x="0" y="-9525"/>
              <a:ext cx="3586848" cy="3596369"/>
            </a:xfrm>
            <a:prstGeom prst="rect">
              <a:avLst/>
            </a:prstGeom>
          </p:spPr>
          <p:txBody>
            <a:bodyPr anchor="ctr" rtlCol="false" tIns="50800" lIns="50800" bIns="50800" rIns="50800"/>
            <a:lstStyle/>
            <a:p>
              <a:pPr algn="l">
                <a:lnSpc>
                  <a:spcPts val="2520"/>
                </a:lnSpc>
              </a:pPr>
            </a:p>
          </p:txBody>
        </p:sp>
      </p:grpSp>
      <p:grpSp>
        <p:nvGrpSpPr>
          <p:cNvPr name="Group 23" id="23"/>
          <p:cNvGrpSpPr/>
          <p:nvPr/>
        </p:nvGrpSpPr>
        <p:grpSpPr>
          <a:xfrm rot="0">
            <a:off x="10551525" y="8484013"/>
            <a:ext cx="2892912" cy="876643"/>
            <a:chOff x="0" y="0"/>
            <a:chExt cx="3210128" cy="972769"/>
          </a:xfrm>
        </p:grpSpPr>
        <p:sp>
          <p:nvSpPr>
            <p:cNvPr name="Freeform 24" id="24"/>
            <p:cNvSpPr/>
            <p:nvPr/>
          </p:nvSpPr>
          <p:spPr>
            <a:xfrm flipH="false" flipV="false" rot="0">
              <a:off x="0" y="0"/>
              <a:ext cx="3210179" cy="972820"/>
            </a:xfrm>
            <a:custGeom>
              <a:avLst/>
              <a:gdLst/>
              <a:ahLst/>
              <a:cxnLst/>
              <a:rect r="r" b="b" t="t" l="l"/>
              <a:pathLst>
                <a:path h="972820" w="3210179">
                  <a:moveTo>
                    <a:pt x="0" y="115189"/>
                  </a:moveTo>
                  <a:cubicBezTo>
                    <a:pt x="0" y="51562"/>
                    <a:pt x="51562" y="0"/>
                    <a:pt x="115189" y="0"/>
                  </a:cubicBezTo>
                  <a:lnTo>
                    <a:pt x="3094990" y="0"/>
                  </a:lnTo>
                  <a:cubicBezTo>
                    <a:pt x="3158617" y="0"/>
                    <a:pt x="3210179" y="51562"/>
                    <a:pt x="3210179" y="115189"/>
                  </a:cubicBezTo>
                  <a:lnTo>
                    <a:pt x="3210179" y="857631"/>
                  </a:lnTo>
                  <a:cubicBezTo>
                    <a:pt x="3210179" y="921258"/>
                    <a:pt x="3158617" y="972820"/>
                    <a:pt x="3094990" y="972820"/>
                  </a:cubicBezTo>
                  <a:lnTo>
                    <a:pt x="115189" y="972820"/>
                  </a:lnTo>
                  <a:cubicBezTo>
                    <a:pt x="51562" y="972820"/>
                    <a:pt x="0" y="921258"/>
                    <a:pt x="0" y="857631"/>
                  </a:cubicBezTo>
                  <a:close/>
                </a:path>
              </a:pathLst>
            </a:custGeom>
            <a:solidFill>
              <a:srgbClr val="F5CBCB"/>
            </a:solidFill>
          </p:spPr>
        </p:sp>
      </p:grpSp>
      <p:grpSp>
        <p:nvGrpSpPr>
          <p:cNvPr name="Group 25" id="25"/>
          <p:cNvGrpSpPr/>
          <p:nvPr/>
        </p:nvGrpSpPr>
        <p:grpSpPr>
          <a:xfrm rot="0">
            <a:off x="13856589" y="5584327"/>
            <a:ext cx="2690136" cy="2690136"/>
            <a:chOff x="0" y="0"/>
            <a:chExt cx="3586848" cy="3586848"/>
          </a:xfrm>
        </p:grpSpPr>
        <p:sp>
          <p:nvSpPr>
            <p:cNvPr name="Freeform 26" id="26"/>
            <p:cNvSpPr/>
            <p:nvPr/>
          </p:nvSpPr>
          <p:spPr>
            <a:xfrm flipH="false" flipV="false" rot="0">
              <a:off x="19050" y="19050"/>
              <a:ext cx="3548761" cy="3548761"/>
            </a:xfrm>
            <a:custGeom>
              <a:avLst/>
              <a:gdLst/>
              <a:ahLst/>
              <a:cxnLst/>
              <a:rect r="r" b="b" t="t" l="l"/>
              <a:pathLst>
                <a:path h="3548761" w="3548761">
                  <a:moveTo>
                    <a:pt x="0" y="286639"/>
                  </a:moveTo>
                  <a:cubicBezTo>
                    <a:pt x="0" y="128397"/>
                    <a:pt x="128397" y="0"/>
                    <a:pt x="286639" y="0"/>
                  </a:cubicBezTo>
                  <a:lnTo>
                    <a:pt x="3262122" y="0"/>
                  </a:lnTo>
                  <a:cubicBezTo>
                    <a:pt x="3420491" y="0"/>
                    <a:pt x="3548761" y="128397"/>
                    <a:pt x="3548761" y="286639"/>
                  </a:cubicBezTo>
                  <a:lnTo>
                    <a:pt x="3548761" y="3262122"/>
                  </a:lnTo>
                  <a:cubicBezTo>
                    <a:pt x="3548761" y="3420491"/>
                    <a:pt x="3420364" y="3548761"/>
                    <a:pt x="3262122" y="3548761"/>
                  </a:cubicBezTo>
                  <a:lnTo>
                    <a:pt x="286639" y="3548761"/>
                  </a:lnTo>
                  <a:cubicBezTo>
                    <a:pt x="128270" y="3548761"/>
                    <a:pt x="0" y="3420364"/>
                    <a:pt x="0" y="3262122"/>
                  </a:cubicBezTo>
                  <a:close/>
                </a:path>
              </a:pathLst>
            </a:custGeom>
            <a:blipFill>
              <a:blip r:embed="rId6"/>
              <a:stretch>
                <a:fillRect l="0" t="-77777" r="0" b="0"/>
              </a:stretch>
            </a:blipFill>
          </p:spPr>
        </p:sp>
        <p:sp>
          <p:nvSpPr>
            <p:cNvPr name="Freeform 27" id="27"/>
            <p:cNvSpPr/>
            <p:nvPr/>
          </p:nvSpPr>
          <p:spPr>
            <a:xfrm flipH="false" flipV="false" rot="0">
              <a:off x="0" y="0"/>
              <a:ext cx="3586861" cy="3586861"/>
            </a:xfrm>
            <a:custGeom>
              <a:avLst/>
              <a:gdLst/>
              <a:ahLst/>
              <a:cxnLst/>
              <a:rect r="r" b="b" t="t" l="l"/>
              <a:pathLst>
                <a:path h="3586861" w="3586861">
                  <a:moveTo>
                    <a:pt x="0" y="305689"/>
                  </a:moveTo>
                  <a:cubicBezTo>
                    <a:pt x="0" y="136906"/>
                    <a:pt x="136906" y="0"/>
                    <a:pt x="305689" y="0"/>
                  </a:cubicBezTo>
                  <a:lnTo>
                    <a:pt x="3281172" y="0"/>
                  </a:lnTo>
                  <a:lnTo>
                    <a:pt x="3281172" y="19050"/>
                  </a:lnTo>
                  <a:lnTo>
                    <a:pt x="3281172" y="0"/>
                  </a:lnTo>
                  <a:cubicBezTo>
                    <a:pt x="3449955" y="0"/>
                    <a:pt x="3586861" y="136906"/>
                    <a:pt x="3586861" y="305689"/>
                  </a:cubicBezTo>
                  <a:lnTo>
                    <a:pt x="3567811" y="305689"/>
                  </a:lnTo>
                  <a:lnTo>
                    <a:pt x="3586861" y="305689"/>
                  </a:lnTo>
                  <a:lnTo>
                    <a:pt x="3586861" y="3281172"/>
                  </a:lnTo>
                  <a:lnTo>
                    <a:pt x="3567811" y="3281172"/>
                  </a:lnTo>
                  <a:lnTo>
                    <a:pt x="3586861" y="3281172"/>
                  </a:lnTo>
                  <a:cubicBezTo>
                    <a:pt x="3586861" y="3449955"/>
                    <a:pt x="3449955" y="3586861"/>
                    <a:pt x="3281172" y="3586861"/>
                  </a:cubicBezTo>
                  <a:lnTo>
                    <a:pt x="3281172" y="3567811"/>
                  </a:lnTo>
                  <a:lnTo>
                    <a:pt x="3281172" y="3586861"/>
                  </a:lnTo>
                  <a:lnTo>
                    <a:pt x="305689" y="3586861"/>
                  </a:lnTo>
                  <a:lnTo>
                    <a:pt x="305689" y="3567811"/>
                  </a:lnTo>
                  <a:lnTo>
                    <a:pt x="305689" y="3586861"/>
                  </a:lnTo>
                  <a:cubicBezTo>
                    <a:pt x="136906" y="3586861"/>
                    <a:pt x="0" y="3449955"/>
                    <a:pt x="0" y="3281172"/>
                  </a:cubicBezTo>
                  <a:lnTo>
                    <a:pt x="0" y="305689"/>
                  </a:lnTo>
                  <a:lnTo>
                    <a:pt x="19050" y="305689"/>
                  </a:lnTo>
                  <a:lnTo>
                    <a:pt x="0" y="305689"/>
                  </a:lnTo>
                  <a:moveTo>
                    <a:pt x="38100" y="305689"/>
                  </a:moveTo>
                  <a:lnTo>
                    <a:pt x="38100" y="3281172"/>
                  </a:lnTo>
                  <a:lnTo>
                    <a:pt x="19050" y="3281172"/>
                  </a:lnTo>
                  <a:lnTo>
                    <a:pt x="38100" y="3281172"/>
                  </a:lnTo>
                  <a:cubicBezTo>
                    <a:pt x="38100" y="3429000"/>
                    <a:pt x="157861" y="3548761"/>
                    <a:pt x="305689" y="3548761"/>
                  </a:cubicBezTo>
                  <a:lnTo>
                    <a:pt x="3281172" y="3548761"/>
                  </a:lnTo>
                  <a:cubicBezTo>
                    <a:pt x="3429000" y="3548761"/>
                    <a:pt x="3548761" y="3429000"/>
                    <a:pt x="3548761" y="3281172"/>
                  </a:cubicBezTo>
                  <a:lnTo>
                    <a:pt x="3548761" y="305689"/>
                  </a:lnTo>
                  <a:cubicBezTo>
                    <a:pt x="3548761" y="157861"/>
                    <a:pt x="3428873" y="38100"/>
                    <a:pt x="3281172" y="38100"/>
                  </a:cubicBezTo>
                  <a:lnTo>
                    <a:pt x="305689" y="38100"/>
                  </a:lnTo>
                  <a:lnTo>
                    <a:pt x="305689" y="19050"/>
                  </a:lnTo>
                  <a:lnTo>
                    <a:pt x="305689" y="38100"/>
                  </a:lnTo>
                  <a:cubicBezTo>
                    <a:pt x="157861" y="38100"/>
                    <a:pt x="38100" y="157861"/>
                    <a:pt x="38100" y="305689"/>
                  </a:cubicBezTo>
                  <a:close/>
                </a:path>
              </a:pathLst>
            </a:custGeom>
            <a:solidFill>
              <a:srgbClr val="E60000"/>
            </a:solidFill>
          </p:spPr>
        </p:sp>
      </p:grpSp>
      <p:grpSp>
        <p:nvGrpSpPr>
          <p:cNvPr name="Group 28" id="28"/>
          <p:cNvGrpSpPr/>
          <p:nvPr/>
        </p:nvGrpSpPr>
        <p:grpSpPr>
          <a:xfrm rot="0">
            <a:off x="12148395" y="1221610"/>
            <a:ext cx="2690136" cy="2690136"/>
            <a:chOff x="0" y="0"/>
            <a:chExt cx="3586848" cy="3586848"/>
          </a:xfrm>
        </p:grpSpPr>
        <p:sp>
          <p:nvSpPr>
            <p:cNvPr name="Freeform 29" id="29"/>
            <p:cNvSpPr/>
            <p:nvPr/>
          </p:nvSpPr>
          <p:spPr>
            <a:xfrm flipH="false" flipV="false" rot="0">
              <a:off x="19050" y="19050"/>
              <a:ext cx="3548761" cy="3548761"/>
            </a:xfrm>
            <a:custGeom>
              <a:avLst/>
              <a:gdLst/>
              <a:ahLst/>
              <a:cxnLst/>
              <a:rect r="r" b="b" t="t" l="l"/>
              <a:pathLst>
                <a:path h="3548761" w="3548761">
                  <a:moveTo>
                    <a:pt x="0" y="286639"/>
                  </a:moveTo>
                  <a:cubicBezTo>
                    <a:pt x="0" y="128397"/>
                    <a:pt x="128397" y="0"/>
                    <a:pt x="286639" y="0"/>
                  </a:cubicBezTo>
                  <a:lnTo>
                    <a:pt x="3262122" y="0"/>
                  </a:lnTo>
                  <a:cubicBezTo>
                    <a:pt x="3420491" y="0"/>
                    <a:pt x="3548761" y="128397"/>
                    <a:pt x="3548761" y="286639"/>
                  </a:cubicBezTo>
                  <a:lnTo>
                    <a:pt x="3548761" y="3262122"/>
                  </a:lnTo>
                  <a:cubicBezTo>
                    <a:pt x="3548761" y="3420491"/>
                    <a:pt x="3420364" y="3548761"/>
                    <a:pt x="3262122" y="3548761"/>
                  </a:cubicBezTo>
                  <a:lnTo>
                    <a:pt x="286639" y="3548761"/>
                  </a:lnTo>
                  <a:cubicBezTo>
                    <a:pt x="128270" y="3548761"/>
                    <a:pt x="0" y="3420364"/>
                    <a:pt x="0" y="3262122"/>
                  </a:cubicBezTo>
                  <a:close/>
                </a:path>
              </a:pathLst>
            </a:custGeom>
            <a:blipFill>
              <a:blip r:embed="rId7"/>
              <a:stretch>
                <a:fillRect l="0" t="-12114" r="0" b="-31042"/>
              </a:stretch>
            </a:blipFill>
          </p:spPr>
        </p:sp>
        <p:sp>
          <p:nvSpPr>
            <p:cNvPr name="Freeform 30" id="30"/>
            <p:cNvSpPr/>
            <p:nvPr/>
          </p:nvSpPr>
          <p:spPr>
            <a:xfrm flipH="false" flipV="false" rot="0">
              <a:off x="0" y="0"/>
              <a:ext cx="3586861" cy="3586861"/>
            </a:xfrm>
            <a:custGeom>
              <a:avLst/>
              <a:gdLst/>
              <a:ahLst/>
              <a:cxnLst/>
              <a:rect r="r" b="b" t="t" l="l"/>
              <a:pathLst>
                <a:path h="3586861" w="3586861">
                  <a:moveTo>
                    <a:pt x="0" y="305689"/>
                  </a:moveTo>
                  <a:cubicBezTo>
                    <a:pt x="0" y="136906"/>
                    <a:pt x="136906" y="0"/>
                    <a:pt x="305689" y="0"/>
                  </a:cubicBezTo>
                  <a:lnTo>
                    <a:pt x="3281172" y="0"/>
                  </a:lnTo>
                  <a:lnTo>
                    <a:pt x="3281172" y="19050"/>
                  </a:lnTo>
                  <a:lnTo>
                    <a:pt x="3281172" y="0"/>
                  </a:lnTo>
                  <a:cubicBezTo>
                    <a:pt x="3449955" y="0"/>
                    <a:pt x="3586861" y="136906"/>
                    <a:pt x="3586861" y="305689"/>
                  </a:cubicBezTo>
                  <a:lnTo>
                    <a:pt x="3567811" y="305689"/>
                  </a:lnTo>
                  <a:lnTo>
                    <a:pt x="3586861" y="305689"/>
                  </a:lnTo>
                  <a:lnTo>
                    <a:pt x="3586861" y="3281172"/>
                  </a:lnTo>
                  <a:lnTo>
                    <a:pt x="3567811" y="3281172"/>
                  </a:lnTo>
                  <a:lnTo>
                    <a:pt x="3586861" y="3281172"/>
                  </a:lnTo>
                  <a:cubicBezTo>
                    <a:pt x="3586861" y="3449955"/>
                    <a:pt x="3449955" y="3586861"/>
                    <a:pt x="3281172" y="3586861"/>
                  </a:cubicBezTo>
                  <a:lnTo>
                    <a:pt x="3281172" y="3567811"/>
                  </a:lnTo>
                  <a:lnTo>
                    <a:pt x="3281172" y="3586861"/>
                  </a:lnTo>
                  <a:lnTo>
                    <a:pt x="305689" y="3586861"/>
                  </a:lnTo>
                  <a:lnTo>
                    <a:pt x="305689" y="3567811"/>
                  </a:lnTo>
                  <a:lnTo>
                    <a:pt x="305689" y="3586861"/>
                  </a:lnTo>
                  <a:cubicBezTo>
                    <a:pt x="136906" y="3586861"/>
                    <a:pt x="0" y="3449955"/>
                    <a:pt x="0" y="3281172"/>
                  </a:cubicBezTo>
                  <a:lnTo>
                    <a:pt x="0" y="305689"/>
                  </a:lnTo>
                  <a:lnTo>
                    <a:pt x="19050" y="305689"/>
                  </a:lnTo>
                  <a:lnTo>
                    <a:pt x="0" y="305689"/>
                  </a:lnTo>
                  <a:moveTo>
                    <a:pt x="38100" y="305689"/>
                  </a:moveTo>
                  <a:lnTo>
                    <a:pt x="38100" y="3281172"/>
                  </a:lnTo>
                  <a:lnTo>
                    <a:pt x="19050" y="3281172"/>
                  </a:lnTo>
                  <a:lnTo>
                    <a:pt x="38100" y="3281172"/>
                  </a:lnTo>
                  <a:cubicBezTo>
                    <a:pt x="38100" y="3429000"/>
                    <a:pt x="157861" y="3548761"/>
                    <a:pt x="305689" y="3548761"/>
                  </a:cubicBezTo>
                  <a:lnTo>
                    <a:pt x="3281172" y="3548761"/>
                  </a:lnTo>
                  <a:cubicBezTo>
                    <a:pt x="3429000" y="3548761"/>
                    <a:pt x="3548761" y="3429000"/>
                    <a:pt x="3548761" y="3281172"/>
                  </a:cubicBezTo>
                  <a:lnTo>
                    <a:pt x="3548761" y="305689"/>
                  </a:lnTo>
                  <a:cubicBezTo>
                    <a:pt x="3548761" y="157861"/>
                    <a:pt x="3428873" y="38100"/>
                    <a:pt x="3281172" y="38100"/>
                  </a:cubicBezTo>
                  <a:lnTo>
                    <a:pt x="305689" y="38100"/>
                  </a:lnTo>
                  <a:lnTo>
                    <a:pt x="305689" y="19050"/>
                  </a:lnTo>
                  <a:lnTo>
                    <a:pt x="305689" y="38100"/>
                  </a:lnTo>
                  <a:cubicBezTo>
                    <a:pt x="157861" y="38100"/>
                    <a:pt x="38100" y="157861"/>
                    <a:pt x="38100" y="305689"/>
                  </a:cubicBezTo>
                  <a:close/>
                </a:path>
              </a:pathLst>
            </a:custGeom>
            <a:solidFill>
              <a:srgbClr val="E60000"/>
            </a:solidFill>
          </p:spPr>
        </p:sp>
      </p:grpSp>
      <p:grpSp>
        <p:nvGrpSpPr>
          <p:cNvPr name="Group 31" id="31"/>
          <p:cNvGrpSpPr/>
          <p:nvPr/>
        </p:nvGrpSpPr>
        <p:grpSpPr>
          <a:xfrm rot="0">
            <a:off x="13856589" y="8484013"/>
            <a:ext cx="2892912" cy="876643"/>
            <a:chOff x="0" y="0"/>
            <a:chExt cx="3210128" cy="972769"/>
          </a:xfrm>
        </p:grpSpPr>
        <p:sp>
          <p:nvSpPr>
            <p:cNvPr name="Freeform 32" id="32"/>
            <p:cNvSpPr/>
            <p:nvPr/>
          </p:nvSpPr>
          <p:spPr>
            <a:xfrm flipH="false" flipV="false" rot="0">
              <a:off x="0" y="0"/>
              <a:ext cx="3210179" cy="972820"/>
            </a:xfrm>
            <a:custGeom>
              <a:avLst/>
              <a:gdLst/>
              <a:ahLst/>
              <a:cxnLst/>
              <a:rect r="r" b="b" t="t" l="l"/>
              <a:pathLst>
                <a:path h="972820" w="3210179">
                  <a:moveTo>
                    <a:pt x="0" y="115189"/>
                  </a:moveTo>
                  <a:cubicBezTo>
                    <a:pt x="0" y="51562"/>
                    <a:pt x="51562" y="0"/>
                    <a:pt x="115189" y="0"/>
                  </a:cubicBezTo>
                  <a:lnTo>
                    <a:pt x="3094990" y="0"/>
                  </a:lnTo>
                  <a:cubicBezTo>
                    <a:pt x="3158617" y="0"/>
                    <a:pt x="3210179" y="51562"/>
                    <a:pt x="3210179" y="115189"/>
                  </a:cubicBezTo>
                  <a:lnTo>
                    <a:pt x="3210179" y="857631"/>
                  </a:lnTo>
                  <a:cubicBezTo>
                    <a:pt x="3210179" y="921258"/>
                    <a:pt x="3158617" y="972820"/>
                    <a:pt x="3094990" y="972820"/>
                  </a:cubicBezTo>
                  <a:lnTo>
                    <a:pt x="115189" y="972820"/>
                  </a:lnTo>
                  <a:cubicBezTo>
                    <a:pt x="51562" y="972820"/>
                    <a:pt x="0" y="921258"/>
                    <a:pt x="0" y="857631"/>
                  </a:cubicBezTo>
                  <a:close/>
                </a:path>
              </a:pathLst>
            </a:custGeom>
            <a:solidFill>
              <a:srgbClr val="F5CBCB"/>
            </a:solidFill>
          </p:spPr>
        </p:sp>
      </p:grpSp>
      <p:sp>
        <p:nvSpPr>
          <p:cNvPr name="TextBox 33" id="33"/>
          <p:cNvSpPr txBox="true"/>
          <p:nvPr/>
        </p:nvSpPr>
        <p:spPr>
          <a:xfrm rot="0">
            <a:off x="754138" y="1057275"/>
            <a:ext cx="10071461" cy="1271345"/>
          </a:xfrm>
          <a:prstGeom prst="rect">
            <a:avLst/>
          </a:prstGeom>
        </p:spPr>
        <p:txBody>
          <a:bodyPr anchor="t" rtlCol="false" tIns="0" lIns="0" bIns="0" rIns="0">
            <a:spAutoFit/>
          </a:bodyPr>
          <a:lstStyle/>
          <a:p>
            <a:pPr algn="l">
              <a:lnSpc>
                <a:spcPts val="4905"/>
              </a:lnSpc>
            </a:pPr>
            <a:r>
              <a:rPr lang="en-US" sz="4542" b="true">
                <a:solidFill>
                  <a:srgbClr val="A20000"/>
                </a:solidFill>
                <a:latin typeface="Arimo Bold"/>
                <a:ea typeface="Arimo Bold"/>
                <a:cs typeface="Arimo Bold"/>
                <a:sym typeface="Arimo Bold"/>
              </a:rPr>
              <a:t>WEBSHIELD: Advanced Web and Email Security </a:t>
            </a:r>
          </a:p>
        </p:txBody>
      </p:sp>
      <p:sp>
        <p:nvSpPr>
          <p:cNvPr name="TextBox 34" id="34"/>
          <p:cNvSpPr txBox="true"/>
          <p:nvPr/>
        </p:nvSpPr>
        <p:spPr>
          <a:xfrm rot="0">
            <a:off x="2827696" y="4508040"/>
            <a:ext cx="4258494" cy="485775"/>
          </a:xfrm>
          <a:prstGeom prst="rect">
            <a:avLst/>
          </a:prstGeom>
        </p:spPr>
        <p:txBody>
          <a:bodyPr anchor="t" rtlCol="false" tIns="0" lIns="0" bIns="0" rIns="0">
            <a:spAutoFit/>
          </a:bodyPr>
          <a:lstStyle/>
          <a:p>
            <a:pPr algn="ctr">
              <a:lnSpc>
                <a:spcPts val="3719"/>
              </a:lnSpc>
            </a:pPr>
            <a:r>
              <a:rPr lang="en-US" sz="3099" b="true">
                <a:solidFill>
                  <a:srgbClr val="000000"/>
                </a:solidFill>
                <a:latin typeface="Arial Bold"/>
                <a:ea typeface="Arial Bold"/>
                <a:cs typeface="Arial Bold"/>
                <a:sym typeface="Arial Bold"/>
              </a:rPr>
              <a:t>Team No.  68</a:t>
            </a:r>
          </a:p>
        </p:txBody>
      </p:sp>
      <p:sp>
        <p:nvSpPr>
          <p:cNvPr name="TextBox 35" id="35"/>
          <p:cNvSpPr txBox="true"/>
          <p:nvPr/>
        </p:nvSpPr>
        <p:spPr>
          <a:xfrm rot="0">
            <a:off x="1276923" y="8569738"/>
            <a:ext cx="7676924" cy="733425"/>
          </a:xfrm>
          <a:prstGeom prst="rect">
            <a:avLst/>
          </a:prstGeom>
        </p:spPr>
        <p:txBody>
          <a:bodyPr anchor="t" rtlCol="false" tIns="0" lIns="0" bIns="0" rIns="0">
            <a:spAutoFit/>
          </a:bodyPr>
          <a:lstStyle/>
          <a:p>
            <a:pPr algn="ctr">
              <a:lnSpc>
                <a:spcPts val="2879"/>
              </a:lnSpc>
            </a:pPr>
            <a:r>
              <a:rPr lang="en-US" sz="2400" b="true">
                <a:solidFill>
                  <a:srgbClr val="000000"/>
                </a:solidFill>
                <a:latin typeface="Arial Bold"/>
                <a:ea typeface="Arial Bold"/>
                <a:cs typeface="Arial Bold"/>
                <a:sym typeface="Arial Bold"/>
              </a:rPr>
              <a:t>Sri Venkateshwara College of Engineering, Bengaluru, Karnataka </a:t>
            </a:r>
          </a:p>
        </p:txBody>
      </p:sp>
      <p:sp>
        <p:nvSpPr>
          <p:cNvPr name="TextBox 36" id="36"/>
          <p:cNvSpPr txBox="true"/>
          <p:nvPr/>
        </p:nvSpPr>
        <p:spPr>
          <a:xfrm rot="0">
            <a:off x="11515754" y="4378595"/>
            <a:ext cx="3933568" cy="371475"/>
          </a:xfrm>
          <a:prstGeom prst="rect">
            <a:avLst/>
          </a:prstGeom>
        </p:spPr>
        <p:txBody>
          <a:bodyPr anchor="t" rtlCol="false" tIns="0" lIns="0" bIns="0" rIns="0">
            <a:spAutoFit/>
          </a:bodyPr>
          <a:lstStyle/>
          <a:p>
            <a:pPr algn="ctr">
              <a:lnSpc>
                <a:spcPts val="2879"/>
              </a:lnSpc>
            </a:pPr>
            <a:r>
              <a:rPr lang="en-US" sz="2400" b="true">
                <a:solidFill>
                  <a:srgbClr val="000000"/>
                </a:solidFill>
                <a:latin typeface="Arial Bold"/>
                <a:ea typeface="Arial Bold"/>
                <a:cs typeface="Arial Bold"/>
                <a:sym typeface="Arial Bold"/>
              </a:rPr>
              <a:t>Deepu G, ISE</a:t>
            </a:r>
          </a:p>
        </p:txBody>
      </p:sp>
      <p:sp>
        <p:nvSpPr>
          <p:cNvPr name="TextBox 37" id="37"/>
          <p:cNvSpPr txBox="true"/>
          <p:nvPr/>
        </p:nvSpPr>
        <p:spPr>
          <a:xfrm rot="0">
            <a:off x="10602935" y="8617706"/>
            <a:ext cx="2901382" cy="733425"/>
          </a:xfrm>
          <a:prstGeom prst="rect">
            <a:avLst/>
          </a:prstGeom>
        </p:spPr>
        <p:txBody>
          <a:bodyPr anchor="t" rtlCol="false" tIns="0" lIns="0" bIns="0" rIns="0">
            <a:spAutoFit/>
          </a:bodyPr>
          <a:lstStyle/>
          <a:p>
            <a:pPr algn="ctr">
              <a:lnSpc>
                <a:spcPts val="2879"/>
              </a:lnSpc>
            </a:pPr>
            <a:r>
              <a:rPr lang="en-US" sz="2400" b="true">
                <a:solidFill>
                  <a:srgbClr val="000000"/>
                </a:solidFill>
                <a:latin typeface="Arial Bold"/>
                <a:ea typeface="Arial Bold"/>
                <a:cs typeface="Arial Bold"/>
                <a:sym typeface="Arial Bold"/>
              </a:rPr>
              <a:t>Deepak Prasad S, AI</a:t>
            </a:r>
          </a:p>
        </p:txBody>
      </p:sp>
      <p:sp>
        <p:nvSpPr>
          <p:cNvPr name="TextBox 38" id="38"/>
          <p:cNvSpPr txBox="true"/>
          <p:nvPr/>
        </p:nvSpPr>
        <p:spPr>
          <a:xfrm rot="0">
            <a:off x="13894689" y="8569738"/>
            <a:ext cx="2795759" cy="733425"/>
          </a:xfrm>
          <a:prstGeom prst="rect">
            <a:avLst/>
          </a:prstGeom>
        </p:spPr>
        <p:txBody>
          <a:bodyPr anchor="t" rtlCol="false" tIns="0" lIns="0" bIns="0" rIns="0">
            <a:spAutoFit/>
          </a:bodyPr>
          <a:lstStyle/>
          <a:p>
            <a:pPr algn="ctr">
              <a:lnSpc>
                <a:spcPts val="2879"/>
              </a:lnSpc>
            </a:pPr>
            <a:r>
              <a:rPr lang="en-US" sz="2400" b="true">
                <a:solidFill>
                  <a:srgbClr val="000000"/>
                </a:solidFill>
                <a:latin typeface="Arial Bold"/>
                <a:ea typeface="Arial Bold"/>
                <a:cs typeface="Arial Bold"/>
                <a:sym typeface="Arial Bold"/>
              </a:rPr>
              <a:t>Aishu A Parekar, AI</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8278587" y="9977571"/>
            <a:ext cx="10727874" cy="652329"/>
          </a:xfrm>
          <a:custGeom>
            <a:avLst/>
            <a:gdLst/>
            <a:ahLst/>
            <a:cxnLst/>
            <a:rect r="r" b="b" t="t" l="l"/>
            <a:pathLst>
              <a:path h="652329" w="10727874">
                <a:moveTo>
                  <a:pt x="10727874" y="652329"/>
                </a:moveTo>
                <a:lnTo>
                  <a:pt x="0" y="652329"/>
                </a:lnTo>
                <a:lnTo>
                  <a:pt x="0" y="0"/>
                </a:lnTo>
                <a:lnTo>
                  <a:pt x="10727874" y="0"/>
                </a:lnTo>
                <a:lnTo>
                  <a:pt x="10727874" y="652329"/>
                </a:lnTo>
                <a:close/>
              </a:path>
            </a:pathLst>
          </a:custGeom>
          <a:blipFill>
            <a:blip r:embed="rId2">
              <a:extLst>
                <a:ext uri="{96DAC541-7B7A-43D3-8B79-37D633B846F1}">
                  <asvg:svgBlip xmlns:asvg="http://schemas.microsoft.com/office/drawing/2016/SVG/main" r:embed="rId3"/>
                </a:ext>
              </a:extLst>
            </a:blip>
            <a:stretch>
              <a:fillRect l="0" t="-65279" r="0" b="-65279"/>
            </a:stretch>
          </a:blipFill>
        </p:spPr>
      </p:sp>
      <p:grpSp>
        <p:nvGrpSpPr>
          <p:cNvPr name="Group 3" id="3"/>
          <p:cNvGrpSpPr/>
          <p:nvPr/>
        </p:nvGrpSpPr>
        <p:grpSpPr>
          <a:xfrm rot="0">
            <a:off x="0" y="9976752"/>
            <a:ext cx="8441874" cy="604161"/>
            <a:chOff x="0" y="0"/>
            <a:chExt cx="11255832" cy="805548"/>
          </a:xfrm>
        </p:grpSpPr>
        <p:sp>
          <p:nvSpPr>
            <p:cNvPr name="Freeform 4" id="4"/>
            <p:cNvSpPr/>
            <p:nvPr/>
          </p:nvSpPr>
          <p:spPr>
            <a:xfrm flipH="false" flipV="false" rot="0">
              <a:off x="0" y="0"/>
              <a:ext cx="11255883" cy="805561"/>
            </a:xfrm>
            <a:custGeom>
              <a:avLst/>
              <a:gdLst/>
              <a:ahLst/>
              <a:cxnLst/>
              <a:rect r="r" b="b" t="t" l="l"/>
              <a:pathLst>
                <a:path h="805561" w="11255883">
                  <a:moveTo>
                    <a:pt x="0" y="0"/>
                  </a:moveTo>
                  <a:lnTo>
                    <a:pt x="11255883" y="0"/>
                  </a:lnTo>
                  <a:lnTo>
                    <a:pt x="11255883" y="805561"/>
                  </a:lnTo>
                  <a:lnTo>
                    <a:pt x="0" y="805561"/>
                  </a:lnTo>
                  <a:close/>
                </a:path>
              </a:pathLst>
            </a:custGeom>
            <a:solidFill>
              <a:srgbClr val="5B0003"/>
            </a:solidFill>
          </p:spPr>
        </p:sp>
      </p:grpSp>
      <p:sp>
        <p:nvSpPr>
          <p:cNvPr name="Freeform 5" id="5"/>
          <p:cNvSpPr/>
          <p:nvPr/>
        </p:nvSpPr>
        <p:spPr>
          <a:xfrm flipH="false" flipV="false" rot="0">
            <a:off x="-933298" y="-19050"/>
            <a:ext cx="10972800" cy="589950"/>
          </a:xfrm>
          <a:custGeom>
            <a:avLst/>
            <a:gdLst/>
            <a:ahLst/>
            <a:cxnLst/>
            <a:rect r="r" b="b" t="t" l="l"/>
            <a:pathLst>
              <a:path h="589950" w="10972800">
                <a:moveTo>
                  <a:pt x="0" y="0"/>
                </a:moveTo>
                <a:lnTo>
                  <a:pt x="10972800" y="0"/>
                </a:lnTo>
                <a:lnTo>
                  <a:pt x="10972800" y="589950"/>
                </a:lnTo>
                <a:lnTo>
                  <a:pt x="0" y="589950"/>
                </a:lnTo>
                <a:lnTo>
                  <a:pt x="0" y="0"/>
                </a:lnTo>
                <a:close/>
              </a:path>
            </a:pathLst>
          </a:custGeom>
          <a:blipFill>
            <a:blip r:embed="rId2">
              <a:extLst>
                <a:ext uri="{96DAC541-7B7A-43D3-8B79-37D633B846F1}">
                  <asvg:svgBlip xmlns:asvg="http://schemas.microsoft.com/office/drawing/2016/SVG/main" r:embed="rId3"/>
                </a:ext>
              </a:extLst>
            </a:blip>
            <a:stretch>
              <a:fillRect l="0" t="-80778" r="0" b="-80777"/>
            </a:stretch>
          </a:blipFill>
        </p:spPr>
      </p:sp>
      <p:grpSp>
        <p:nvGrpSpPr>
          <p:cNvPr name="Group 6" id="6"/>
          <p:cNvGrpSpPr/>
          <p:nvPr/>
        </p:nvGrpSpPr>
        <p:grpSpPr>
          <a:xfrm rot="0">
            <a:off x="9976761" y="-16326"/>
            <a:ext cx="8441874" cy="604161"/>
            <a:chOff x="0" y="0"/>
            <a:chExt cx="11255832" cy="805548"/>
          </a:xfrm>
        </p:grpSpPr>
        <p:sp>
          <p:nvSpPr>
            <p:cNvPr name="Freeform 7" id="7"/>
            <p:cNvSpPr/>
            <p:nvPr/>
          </p:nvSpPr>
          <p:spPr>
            <a:xfrm flipH="false" flipV="false" rot="0">
              <a:off x="0" y="0"/>
              <a:ext cx="11255883" cy="805561"/>
            </a:xfrm>
            <a:custGeom>
              <a:avLst/>
              <a:gdLst/>
              <a:ahLst/>
              <a:cxnLst/>
              <a:rect r="r" b="b" t="t" l="l"/>
              <a:pathLst>
                <a:path h="805561" w="11255883">
                  <a:moveTo>
                    <a:pt x="0" y="0"/>
                  </a:moveTo>
                  <a:lnTo>
                    <a:pt x="11255883" y="0"/>
                  </a:lnTo>
                  <a:lnTo>
                    <a:pt x="11255883" y="805561"/>
                  </a:lnTo>
                  <a:lnTo>
                    <a:pt x="0" y="805561"/>
                  </a:lnTo>
                  <a:close/>
                </a:path>
              </a:pathLst>
            </a:custGeom>
            <a:solidFill>
              <a:srgbClr val="5B0003"/>
            </a:solidFill>
          </p:spPr>
        </p:sp>
      </p:grpSp>
      <p:sp>
        <p:nvSpPr>
          <p:cNvPr name="Freeform 8" id="8"/>
          <p:cNvSpPr/>
          <p:nvPr/>
        </p:nvSpPr>
        <p:spPr>
          <a:xfrm flipH="false" flipV="false" rot="0">
            <a:off x="0" y="1056865"/>
            <a:ext cx="18418635" cy="8173269"/>
          </a:xfrm>
          <a:custGeom>
            <a:avLst/>
            <a:gdLst/>
            <a:ahLst/>
            <a:cxnLst/>
            <a:rect r="r" b="b" t="t" l="l"/>
            <a:pathLst>
              <a:path h="8173269" w="18418635">
                <a:moveTo>
                  <a:pt x="0" y="0"/>
                </a:moveTo>
                <a:lnTo>
                  <a:pt x="18418635" y="0"/>
                </a:lnTo>
                <a:lnTo>
                  <a:pt x="18418635" y="8173270"/>
                </a:lnTo>
                <a:lnTo>
                  <a:pt x="0" y="8173270"/>
                </a:lnTo>
                <a:lnTo>
                  <a:pt x="0" y="0"/>
                </a:lnTo>
                <a:close/>
              </a:path>
            </a:pathLst>
          </a:custGeom>
          <a:blipFill>
            <a:blip r:embed="rId4"/>
            <a:stretch>
              <a:fillRect l="0" t="0" r="0" b="0"/>
            </a:stretch>
          </a:blipFill>
        </p:spPr>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8278587" y="9977571"/>
            <a:ext cx="10727874" cy="652329"/>
          </a:xfrm>
          <a:custGeom>
            <a:avLst/>
            <a:gdLst/>
            <a:ahLst/>
            <a:cxnLst/>
            <a:rect r="r" b="b" t="t" l="l"/>
            <a:pathLst>
              <a:path h="652329" w="10727874">
                <a:moveTo>
                  <a:pt x="10727874" y="652329"/>
                </a:moveTo>
                <a:lnTo>
                  <a:pt x="0" y="652329"/>
                </a:lnTo>
                <a:lnTo>
                  <a:pt x="0" y="0"/>
                </a:lnTo>
                <a:lnTo>
                  <a:pt x="10727874" y="0"/>
                </a:lnTo>
                <a:lnTo>
                  <a:pt x="10727874" y="652329"/>
                </a:lnTo>
                <a:close/>
              </a:path>
            </a:pathLst>
          </a:custGeom>
          <a:blipFill>
            <a:blip r:embed="rId2">
              <a:extLst>
                <a:ext uri="{96DAC541-7B7A-43D3-8B79-37D633B846F1}">
                  <asvg:svgBlip xmlns:asvg="http://schemas.microsoft.com/office/drawing/2016/SVG/main" r:embed="rId3"/>
                </a:ext>
              </a:extLst>
            </a:blip>
            <a:stretch>
              <a:fillRect l="0" t="-65279" r="0" b="-65279"/>
            </a:stretch>
          </a:blipFill>
        </p:spPr>
      </p:sp>
      <p:grpSp>
        <p:nvGrpSpPr>
          <p:cNvPr name="Group 3" id="3"/>
          <p:cNvGrpSpPr/>
          <p:nvPr/>
        </p:nvGrpSpPr>
        <p:grpSpPr>
          <a:xfrm rot="0">
            <a:off x="0" y="9976752"/>
            <a:ext cx="8441874" cy="604161"/>
            <a:chOff x="0" y="0"/>
            <a:chExt cx="11255832" cy="805548"/>
          </a:xfrm>
        </p:grpSpPr>
        <p:sp>
          <p:nvSpPr>
            <p:cNvPr name="Freeform 4" id="4"/>
            <p:cNvSpPr/>
            <p:nvPr/>
          </p:nvSpPr>
          <p:spPr>
            <a:xfrm flipH="false" flipV="false" rot="0">
              <a:off x="0" y="0"/>
              <a:ext cx="11255883" cy="805561"/>
            </a:xfrm>
            <a:custGeom>
              <a:avLst/>
              <a:gdLst/>
              <a:ahLst/>
              <a:cxnLst/>
              <a:rect r="r" b="b" t="t" l="l"/>
              <a:pathLst>
                <a:path h="805561" w="11255883">
                  <a:moveTo>
                    <a:pt x="0" y="0"/>
                  </a:moveTo>
                  <a:lnTo>
                    <a:pt x="11255883" y="0"/>
                  </a:lnTo>
                  <a:lnTo>
                    <a:pt x="11255883" y="805561"/>
                  </a:lnTo>
                  <a:lnTo>
                    <a:pt x="0" y="805561"/>
                  </a:lnTo>
                  <a:close/>
                </a:path>
              </a:pathLst>
            </a:custGeom>
            <a:solidFill>
              <a:srgbClr val="5B0003"/>
            </a:solidFill>
          </p:spPr>
        </p:sp>
      </p:grpSp>
      <p:sp>
        <p:nvSpPr>
          <p:cNvPr name="Freeform 5" id="5"/>
          <p:cNvSpPr/>
          <p:nvPr/>
        </p:nvSpPr>
        <p:spPr>
          <a:xfrm flipH="false" flipV="false" rot="0">
            <a:off x="-933298" y="-19050"/>
            <a:ext cx="10972800" cy="589950"/>
          </a:xfrm>
          <a:custGeom>
            <a:avLst/>
            <a:gdLst/>
            <a:ahLst/>
            <a:cxnLst/>
            <a:rect r="r" b="b" t="t" l="l"/>
            <a:pathLst>
              <a:path h="589950" w="10972800">
                <a:moveTo>
                  <a:pt x="0" y="0"/>
                </a:moveTo>
                <a:lnTo>
                  <a:pt x="10972800" y="0"/>
                </a:lnTo>
                <a:lnTo>
                  <a:pt x="10972800" y="589950"/>
                </a:lnTo>
                <a:lnTo>
                  <a:pt x="0" y="589950"/>
                </a:lnTo>
                <a:lnTo>
                  <a:pt x="0" y="0"/>
                </a:lnTo>
                <a:close/>
              </a:path>
            </a:pathLst>
          </a:custGeom>
          <a:blipFill>
            <a:blip r:embed="rId2">
              <a:extLst>
                <a:ext uri="{96DAC541-7B7A-43D3-8B79-37D633B846F1}">
                  <asvg:svgBlip xmlns:asvg="http://schemas.microsoft.com/office/drawing/2016/SVG/main" r:embed="rId3"/>
                </a:ext>
              </a:extLst>
            </a:blip>
            <a:stretch>
              <a:fillRect l="0" t="-80778" r="0" b="-80777"/>
            </a:stretch>
          </a:blipFill>
        </p:spPr>
      </p:sp>
      <p:grpSp>
        <p:nvGrpSpPr>
          <p:cNvPr name="Group 6" id="6"/>
          <p:cNvGrpSpPr/>
          <p:nvPr/>
        </p:nvGrpSpPr>
        <p:grpSpPr>
          <a:xfrm rot="0">
            <a:off x="9976761" y="-16326"/>
            <a:ext cx="8441874" cy="604161"/>
            <a:chOff x="0" y="0"/>
            <a:chExt cx="11255832" cy="805548"/>
          </a:xfrm>
        </p:grpSpPr>
        <p:sp>
          <p:nvSpPr>
            <p:cNvPr name="Freeform 7" id="7"/>
            <p:cNvSpPr/>
            <p:nvPr/>
          </p:nvSpPr>
          <p:spPr>
            <a:xfrm flipH="false" flipV="false" rot="0">
              <a:off x="0" y="0"/>
              <a:ext cx="11255883" cy="805561"/>
            </a:xfrm>
            <a:custGeom>
              <a:avLst/>
              <a:gdLst/>
              <a:ahLst/>
              <a:cxnLst/>
              <a:rect r="r" b="b" t="t" l="l"/>
              <a:pathLst>
                <a:path h="805561" w="11255883">
                  <a:moveTo>
                    <a:pt x="0" y="0"/>
                  </a:moveTo>
                  <a:lnTo>
                    <a:pt x="11255883" y="0"/>
                  </a:lnTo>
                  <a:lnTo>
                    <a:pt x="11255883" y="805561"/>
                  </a:lnTo>
                  <a:lnTo>
                    <a:pt x="0" y="805561"/>
                  </a:lnTo>
                  <a:close/>
                </a:path>
              </a:pathLst>
            </a:custGeom>
            <a:solidFill>
              <a:srgbClr val="5B0003"/>
            </a:solidFill>
          </p:spPr>
        </p:sp>
      </p:grpSp>
      <p:sp>
        <p:nvSpPr>
          <p:cNvPr name="Freeform 8" id="8"/>
          <p:cNvSpPr/>
          <p:nvPr/>
        </p:nvSpPr>
        <p:spPr>
          <a:xfrm flipH="false" flipV="false" rot="0">
            <a:off x="751135" y="447464"/>
            <a:ext cx="17090108" cy="9506373"/>
          </a:xfrm>
          <a:custGeom>
            <a:avLst/>
            <a:gdLst/>
            <a:ahLst/>
            <a:cxnLst/>
            <a:rect r="r" b="b" t="t" l="l"/>
            <a:pathLst>
              <a:path h="9506373" w="17090108">
                <a:moveTo>
                  <a:pt x="0" y="0"/>
                </a:moveTo>
                <a:lnTo>
                  <a:pt x="17090108" y="0"/>
                </a:lnTo>
                <a:lnTo>
                  <a:pt x="17090108" y="9506372"/>
                </a:lnTo>
                <a:lnTo>
                  <a:pt x="0" y="9506372"/>
                </a:lnTo>
                <a:lnTo>
                  <a:pt x="0" y="0"/>
                </a:lnTo>
                <a:close/>
              </a:path>
            </a:pathLst>
          </a:custGeom>
          <a:blipFill>
            <a:blip r:embed="rId4"/>
            <a:stretch>
              <a:fillRect l="0" t="0" r="0" b="0"/>
            </a:stretch>
          </a:blipFill>
        </p:spPr>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8278587" y="9977571"/>
            <a:ext cx="10727874" cy="652329"/>
          </a:xfrm>
          <a:custGeom>
            <a:avLst/>
            <a:gdLst/>
            <a:ahLst/>
            <a:cxnLst/>
            <a:rect r="r" b="b" t="t" l="l"/>
            <a:pathLst>
              <a:path h="652329" w="10727874">
                <a:moveTo>
                  <a:pt x="10727874" y="652329"/>
                </a:moveTo>
                <a:lnTo>
                  <a:pt x="0" y="652329"/>
                </a:lnTo>
                <a:lnTo>
                  <a:pt x="0" y="0"/>
                </a:lnTo>
                <a:lnTo>
                  <a:pt x="10727874" y="0"/>
                </a:lnTo>
                <a:lnTo>
                  <a:pt x="10727874" y="652329"/>
                </a:lnTo>
                <a:close/>
              </a:path>
            </a:pathLst>
          </a:custGeom>
          <a:blipFill>
            <a:blip r:embed="rId2">
              <a:extLst>
                <a:ext uri="{96DAC541-7B7A-43D3-8B79-37D633B846F1}">
                  <asvg:svgBlip xmlns:asvg="http://schemas.microsoft.com/office/drawing/2016/SVG/main" r:embed="rId3"/>
                </a:ext>
              </a:extLst>
            </a:blip>
            <a:stretch>
              <a:fillRect l="0" t="-65279" r="0" b="-65279"/>
            </a:stretch>
          </a:blipFill>
        </p:spPr>
      </p:sp>
      <p:grpSp>
        <p:nvGrpSpPr>
          <p:cNvPr name="Group 3" id="3"/>
          <p:cNvGrpSpPr/>
          <p:nvPr/>
        </p:nvGrpSpPr>
        <p:grpSpPr>
          <a:xfrm rot="0">
            <a:off x="0" y="9976752"/>
            <a:ext cx="8441874" cy="604161"/>
            <a:chOff x="0" y="0"/>
            <a:chExt cx="11255832" cy="805548"/>
          </a:xfrm>
        </p:grpSpPr>
        <p:sp>
          <p:nvSpPr>
            <p:cNvPr name="Freeform 4" id="4"/>
            <p:cNvSpPr/>
            <p:nvPr/>
          </p:nvSpPr>
          <p:spPr>
            <a:xfrm flipH="false" flipV="false" rot="0">
              <a:off x="0" y="0"/>
              <a:ext cx="11255883" cy="805561"/>
            </a:xfrm>
            <a:custGeom>
              <a:avLst/>
              <a:gdLst/>
              <a:ahLst/>
              <a:cxnLst/>
              <a:rect r="r" b="b" t="t" l="l"/>
              <a:pathLst>
                <a:path h="805561" w="11255883">
                  <a:moveTo>
                    <a:pt x="0" y="0"/>
                  </a:moveTo>
                  <a:lnTo>
                    <a:pt x="11255883" y="0"/>
                  </a:lnTo>
                  <a:lnTo>
                    <a:pt x="11255883" y="805561"/>
                  </a:lnTo>
                  <a:lnTo>
                    <a:pt x="0" y="805561"/>
                  </a:lnTo>
                  <a:close/>
                </a:path>
              </a:pathLst>
            </a:custGeom>
            <a:solidFill>
              <a:srgbClr val="5B0003"/>
            </a:solidFill>
          </p:spPr>
        </p:sp>
      </p:grpSp>
      <p:sp>
        <p:nvSpPr>
          <p:cNvPr name="Freeform 5" id="5"/>
          <p:cNvSpPr/>
          <p:nvPr/>
        </p:nvSpPr>
        <p:spPr>
          <a:xfrm flipH="false" flipV="false" rot="0">
            <a:off x="-933298" y="-19050"/>
            <a:ext cx="10972800" cy="589950"/>
          </a:xfrm>
          <a:custGeom>
            <a:avLst/>
            <a:gdLst/>
            <a:ahLst/>
            <a:cxnLst/>
            <a:rect r="r" b="b" t="t" l="l"/>
            <a:pathLst>
              <a:path h="589950" w="10972800">
                <a:moveTo>
                  <a:pt x="0" y="0"/>
                </a:moveTo>
                <a:lnTo>
                  <a:pt x="10972800" y="0"/>
                </a:lnTo>
                <a:lnTo>
                  <a:pt x="10972800" y="589950"/>
                </a:lnTo>
                <a:lnTo>
                  <a:pt x="0" y="589950"/>
                </a:lnTo>
                <a:lnTo>
                  <a:pt x="0" y="0"/>
                </a:lnTo>
                <a:close/>
              </a:path>
            </a:pathLst>
          </a:custGeom>
          <a:blipFill>
            <a:blip r:embed="rId2">
              <a:extLst>
                <a:ext uri="{96DAC541-7B7A-43D3-8B79-37D633B846F1}">
                  <asvg:svgBlip xmlns:asvg="http://schemas.microsoft.com/office/drawing/2016/SVG/main" r:embed="rId3"/>
                </a:ext>
              </a:extLst>
            </a:blip>
            <a:stretch>
              <a:fillRect l="0" t="-80778" r="0" b="-80777"/>
            </a:stretch>
          </a:blipFill>
        </p:spPr>
      </p:sp>
      <p:grpSp>
        <p:nvGrpSpPr>
          <p:cNvPr name="Group 6" id="6"/>
          <p:cNvGrpSpPr/>
          <p:nvPr/>
        </p:nvGrpSpPr>
        <p:grpSpPr>
          <a:xfrm rot="0">
            <a:off x="9976761" y="-16326"/>
            <a:ext cx="8441874" cy="604161"/>
            <a:chOff x="0" y="0"/>
            <a:chExt cx="11255832" cy="805548"/>
          </a:xfrm>
        </p:grpSpPr>
        <p:sp>
          <p:nvSpPr>
            <p:cNvPr name="Freeform 7" id="7"/>
            <p:cNvSpPr/>
            <p:nvPr/>
          </p:nvSpPr>
          <p:spPr>
            <a:xfrm flipH="false" flipV="false" rot="0">
              <a:off x="0" y="0"/>
              <a:ext cx="11255883" cy="805561"/>
            </a:xfrm>
            <a:custGeom>
              <a:avLst/>
              <a:gdLst/>
              <a:ahLst/>
              <a:cxnLst/>
              <a:rect r="r" b="b" t="t" l="l"/>
              <a:pathLst>
                <a:path h="805561" w="11255883">
                  <a:moveTo>
                    <a:pt x="0" y="0"/>
                  </a:moveTo>
                  <a:lnTo>
                    <a:pt x="11255883" y="0"/>
                  </a:lnTo>
                  <a:lnTo>
                    <a:pt x="11255883" y="805561"/>
                  </a:lnTo>
                  <a:lnTo>
                    <a:pt x="0" y="805561"/>
                  </a:lnTo>
                  <a:close/>
                </a:path>
              </a:pathLst>
            </a:custGeom>
            <a:solidFill>
              <a:srgbClr val="5B0003"/>
            </a:solidFill>
          </p:spPr>
        </p:sp>
      </p:grpSp>
      <p:sp>
        <p:nvSpPr>
          <p:cNvPr name="Freeform 8" id="8"/>
          <p:cNvSpPr/>
          <p:nvPr/>
        </p:nvSpPr>
        <p:spPr>
          <a:xfrm flipH="false" flipV="false" rot="0">
            <a:off x="209908" y="437550"/>
            <a:ext cx="17386318" cy="9649406"/>
          </a:xfrm>
          <a:custGeom>
            <a:avLst/>
            <a:gdLst/>
            <a:ahLst/>
            <a:cxnLst/>
            <a:rect r="r" b="b" t="t" l="l"/>
            <a:pathLst>
              <a:path h="9649406" w="17386318">
                <a:moveTo>
                  <a:pt x="0" y="0"/>
                </a:moveTo>
                <a:lnTo>
                  <a:pt x="17386318" y="0"/>
                </a:lnTo>
                <a:lnTo>
                  <a:pt x="17386318" y="9649406"/>
                </a:lnTo>
                <a:lnTo>
                  <a:pt x="0" y="9649406"/>
                </a:lnTo>
                <a:lnTo>
                  <a:pt x="0" y="0"/>
                </a:lnTo>
                <a:close/>
              </a:path>
            </a:pathLst>
          </a:custGeom>
          <a:blipFill>
            <a:blip r:embed="rId4"/>
            <a:stretch>
              <a:fillRect l="0" t="0" r="0" b="0"/>
            </a:stretch>
          </a:blipFill>
        </p:spPr>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8278587" y="9977571"/>
            <a:ext cx="10727874" cy="652329"/>
          </a:xfrm>
          <a:custGeom>
            <a:avLst/>
            <a:gdLst/>
            <a:ahLst/>
            <a:cxnLst/>
            <a:rect r="r" b="b" t="t" l="l"/>
            <a:pathLst>
              <a:path h="652329" w="10727874">
                <a:moveTo>
                  <a:pt x="10727874" y="652329"/>
                </a:moveTo>
                <a:lnTo>
                  <a:pt x="0" y="652329"/>
                </a:lnTo>
                <a:lnTo>
                  <a:pt x="0" y="0"/>
                </a:lnTo>
                <a:lnTo>
                  <a:pt x="10727874" y="0"/>
                </a:lnTo>
                <a:lnTo>
                  <a:pt x="10727874" y="652329"/>
                </a:lnTo>
                <a:close/>
              </a:path>
            </a:pathLst>
          </a:custGeom>
          <a:blipFill>
            <a:blip r:embed="rId3">
              <a:extLst>
                <a:ext uri="{96DAC541-7B7A-43D3-8B79-37D633B846F1}">
                  <asvg:svgBlip xmlns:asvg="http://schemas.microsoft.com/office/drawing/2016/SVG/main" r:embed="rId4"/>
                </a:ext>
              </a:extLst>
            </a:blip>
            <a:stretch>
              <a:fillRect l="0" t="-65279" r="0" b="-65279"/>
            </a:stretch>
          </a:blipFill>
        </p:spPr>
      </p:sp>
      <p:grpSp>
        <p:nvGrpSpPr>
          <p:cNvPr name="Group 3" id="3"/>
          <p:cNvGrpSpPr/>
          <p:nvPr/>
        </p:nvGrpSpPr>
        <p:grpSpPr>
          <a:xfrm rot="0">
            <a:off x="0" y="9976752"/>
            <a:ext cx="8441874" cy="604161"/>
            <a:chOff x="0" y="0"/>
            <a:chExt cx="11255832" cy="805548"/>
          </a:xfrm>
        </p:grpSpPr>
        <p:sp>
          <p:nvSpPr>
            <p:cNvPr name="Freeform 4" id="4"/>
            <p:cNvSpPr/>
            <p:nvPr/>
          </p:nvSpPr>
          <p:spPr>
            <a:xfrm flipH="false" flipV="false" rot="0">
              <a:off x="0" y="0"/>
              <a:ext cx="11255883" cy="805561"/>
            </a:xfrm>
            <a:custGeom>
              <a:avLst/>
              <a:gdLst/>
              <a:ahLst/>
              <a:cxnLst/>
              <a:rect r="r" b="b" t="t" l="l"/>
              <a:pathLst>
                <a:path h="805561" w="11255883">
                  <a:moveTo>
                    <a:pt x="0" y="0"/>
                  </a:moveTo>
                  <a:lnTo>
                    <a:pt x="11255883" y="0"/>
                  </a:lnTo>
                  <a:lnTo>
                    <a:pt x="11255883" y="805561"/>
                  </a:lnTo>
                  <a:lnTo>
                    <a:pt x="0" y="805561"/>
                  </a:lnTo>
                  <a:close/>
                </a:path>
              </a:pathLst>
            </a:custGeom>
            <a:solidFill>
              <a:srgbClr val="5B0003"/>
            </a:solidFill>
          </p:spPr>
        </p:sp>
      </p:grpSp>
      <p:sp>
        <p:nvSpPr>
          <p:cNvPr name="Freeform 5" id="5"/>
          <p:cNvSpPr/>
          <p:nvPr/>
        </p:nvSpPr>
        <p:spPr>
          <a:xfrm flipH="false" flipV="false" rot="0">
            <a:off x="-933298" y="-19050"/>
            <a:ext cx="10972800" cy="589950"/>
          </a:xfrm>
          <a:custGeom>
            <a:avLst/>
            <a:gdLst/>
            <a:ahLst/>
            <a:cxnLst/>
            <a:rect r="r" b="b" t="t" l="l"/>
            <a:pathLst>
              <a:path h="589950" w="10972800">
                <a:moveTo>
                  <a:pt x="0" y="0"/>
                </a:moveTo>
                <a:lnTo>
                  <a:pt x="10972800" y="0"/>
                </a:lnTo>
                <a:lnTo>
                  <a:pt x="10972800" y="589950"/>
                </a:lnTo>
                <a:lnTo>
                  <a:pt x="0" y="589950"/>
                </a:lnTo>
                <a:lnTo>
                  <a:pt x="0" y="0"/>
                </a:lnTo>
                <a:close/>
              </a:path>
            </a:pathLst>
          </a:custGeom>
          <a:blipFill>
            <a:blip r:embed="rId3">
              <a:extLst>
                <a:ext uri="{96DAC541-7B7A-43D3-8B79-37D633B846F1}">
                  <asvg:svgBlip xmlns:asvg="http://schemas.microsoft.com/office/drawing/2016/SVG/main" r:embed="rId4"/>
                </a:ext>
              </a:extLst>
            </a:blip>
            <a:stretch>
              <a:fillRect l="0" t="-80778" r="0" b="-80777"/>
            </a:stretch>
          </a:blipFill>
        </p:spPr>
      </p:sp>
      <p:grpSp>
        <p:nvGrpSpPr>
          <p:cNvPr name="Group 6" id="6"/>
          <p:cNvGrpSpPr/>
          <p:nvPr/>
        </p:nvGrpSpPr>
        <p:grpSpPr>
          <a:xfrm rot="0">
            <a:off x="9976761" y="-16326"/>
            <a:ext cx="8441874" cy="604161"/>
            <a:chOff x="0" y="0"/>
            <a:chExt cx="11255832" cy="805548"/>
          </a:xfrm>
        </p:grpSpPr>
        <p:sp>
          <p:nvSpPr>
            <p:cNvPr name="Freeform 7" id="7"/>
            <p:cNvSpPr/>
            <p:nvPr/>
          </p:nvSpPr>
          <p:spPr>
            <a:xfrm flipH="false" flipV="false" rot="0">
              <a:off x="0" y="0"/>
              <a:ext cx="11255883" cy="805561"/>
            </a:xfrm>
            <a:custGeom>
              <a:avLst/>
              <a:gdLst/>
              <a:ahLst/>
              <a:cxnLst/>
              <a:rect r="r" b="b" t="t" l="l"/>
              <a:pathLst>
                <a:path h="805561" w="11255883">
                  <a:moveTo>
                    <a:pt x="0" y="0"/>
                  </a:moveTo>
                  <a:lnTo>
                    <a:pt x="11255883" y="0"/>
                  </a:lnTo>
                  <a:lnTo>
                    <a:pt x="11255883" y="805561"/>
                  </a:lnTo>
                  <a:lnTo>
                    <a:pt x="0" y="805561"/>
                  </a:lnTo>
                  <a:close/>
                </a:path>
              </a:pathLst>
            </a:custGeom>
            <a:solidFill>
              <a:srgbClr val="5B0003"/>
            </a:solidFill>
          </p:spPr>
        </p:sp>
      </p:grpSp>
      <p:sp>
        <p:nvSpPr>
          <p:cNvPr name="Freeform 8" id="8"/>
          <p:cNvSpPr/>
          <p:nvPr/>
        </p:nvSpPr>
        <p:spPr>
          <a:xfrm flipH="false" flipV="false" rot="0">
            <a:off x="324539" y="408456"/>
            <a:ext cx="17638922" cy="9569115"/>
          </a:xfrm>
          <a:custGeom>
            <a:avLst/>
            <a:gdLst/>
            <a:ahLst/>
            <a:cxnLst/>
            <a:rect r="r" b="b" t="t" l="l"/>
            <a:pathLst>
              <a:path h="9569115" w="17638922">
                <a:moveTo>
                  <a:pt x="0" y="0"/>
                </a:moveTo>
                <a:lnTo>
                  <a:pt x="17638922" y="0"/>
                </a:lnTo>
                <a:lnTo>
                  <a:pt x="17638922" y="9569115"/>
                </a:lnTo>
                <a:lnTo>
                  <a:pt x="0" y="9569115"/>
                </a:lnTo>
                <a:lnTo>
                  <a:pt x="0" y="0"/>
                </a:lnTo>
                <a:close/>
              </a:path>
            </a:pathLst>
          </a:custGeom>
          <a:blipFill>
            <a:blip r:embed="rId5"/>
            <a:stretch>
              <a:fillRect l="0" t="0" r="0" b="0"/>
            </a:stretch>
          </a:blipFill>
        </p:spPr>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8278587" y="9977571"/>
            <a:ext cx="10727874" cy="652329"/>
          </a:xfrm>
          <a:custGeom>
            <a:avLst/>
            <a:gdLst/>
            <a:ahLst/>
            <a:cxnLst/>
            <a:rect r="r" b="b" t="t" l="l"/>
            <a:pathLst>
              <a:path h="652329" w="10727874">
                <a:moveTo>
                  <a:pt x="10727874" y="652329"/>
                </a:moveTo>
                <a:lnTo>
                  <a:pt x="0" y="652329"/>
                </a:lnTo>
                <a:lnTo>
                  <a:pt x="0" y="0"/>
                </a:lnTo>
                <a:lnTo>
                  <a:pt x="10727874" y="0"/>
                </a:lnTo>
                <a:lnTo>
                  <a:pt x="10727874" y="652329"/>
                </a:lnTo>
                <a:close/>
              </a:path>
            </a:pathLst>
          </a:custGeom>
          <a:blipFill>
            <a:blip r:embed="rId2">
              <a:extLst>
                <a:ext uri="{96DAC541-7B7A-43D3-8B79-37D633B846F1}">
                  <asvg:svgBlip xmlns:asvg="http://schemas.microsoft.com/office/drawing/2016/SVG/main" r:embed="rId3"/>
                </a:ext>
              </a:extLst>
            </a:blip>
            <a:stretch>
              <a:fillRect l="0" t="-65279" r="0" b="-65279"/>
            </a:stretch>
          </a:blipFill>
        </p:spPr>
      </p:sp>
      <p:grpSp>
        <p:nvGrpSpPr>
          <p:cNvPr name="Group 3" id="3"/>
          <p:cNvGrpSpPr/>
          <p:nvPr/>
        </p:nvGrpSpPr>
        <p:grpSpPr>
          <a:xfrm rot="0">
            <a:off x="0" y="9976752"/>
            <a:ext cx="8441874" cy="604161"/>
            <a:chOff x="0" y="0"/>
            <a:chExt cx="11255832" cy="805548"/>
          </a:xfrm>
        </p:grpSpPr>
        <p:sp>
          <p:nvSpPr>
            <p:cNvPr name="Freeform 4" id="4"/>
            <p:cNvSpPr/>
            <p:nvPr/>
          </p:nvSpPr>
          <p:spPr>
            <a:xfrm flipH="false" flipV="false" rot="0">
              <a:off x="0" y="0"/>
              <a:ext cx="11255883" cy="805561"/>
            </a:xfrm>
            <a:custGeom>
              <a:avLst/>
              <a:gdLst/>
              <a:ahLst/>
              <a:cxnLst/>
              <a:rect r="r" b="b" t="t" l="l"/>
              <a:pathLst>
                <a:path h="805561" w="11255883">
                  <a:moveTo>
                    <a:pt x="0" y="0"/>
                  </a:moveTo>
                  <a:lnTo>
                    <a:pt x="11255883" y="0"/>
                  </a:lnTo>
                  <a:lnTo>
                    <a:pt x="11255883" y="805561"/>
                  </a:lnTo>
                  <a:lnTo>
                    <a:pt x="0" y="805561"/>
                  </a:lnTo>
                  <a:close/>
                </a:path>
              </a:pathLst>
            </a:custGeom>
            <a:solidFill>
              <a:srgbClr val="5B0003"/>
            </a:solidFill>
          </p:spPr>
        </p:sp>
      </p:grpSp>
      <p:sp>
        <p:nvSpPr>
          <p:cNvPr name="Freeform 5" id="5"/>
          <p:cNvSpPr/>
          <p:nvPr/>
        </p:nvSpPr>
        <p:spPr>
          <a:xfrm flipH="false" flipV="false" rot="0">
            <a:off x="-933298" y="-19050"/>
            <a:ext cx="10972800" cy="589950"/>
          </a:xfrm>
          <a:custGeom>
            <a:avLst/>
            <a:gdLst/>
            <a:ahLst/>
            <a:cxnLst/>
            <a:rect r="r" b="b" t="t" l="l"/>
            <a:pathLst>
              <a:path h="589950" w="10972800">
                <a:moveTo>
                  <a:pt x="0" y="0"/>
                </a:moveTo>
                <a:lnTo>
                  <a:pt x="10972800" y="0"/>
                </a:lnTo>
                <a:lnTo>
                  <a:pt x="10972800" y="589950"/>
                </a:lnTo>
                <a:lnTo>
                  <a:pt x="0" y="589950"/>
                </a:lnTo>
                <a:lnTo>
                  <a:pt x="0" y="0"/>
                </a:lnTo>
                <a:close/>
              </a:path>
            </a:pathLst>
          </a:custGeom>
          <a:blipFill>
            <a:blip r:embed="rId2">
              <a:extLst>
                <a:ext uri="{96DAC541-7B7A-43D3-8B79-37D633B846F1}">
                  <asvg:svgBlip xmlns:asvg="http://schemas.microsoft.com/office/drawing/2016/SVG/main" r:embed="rId3"/>
                </a:ext>
              </a:extLst>
            </a:blip>
            <a:stretch>
              <a:fillRect l="0" t="-80778" r="0" b="-80777"/>
            </a:stretch>
          </a:blipFill>
        </p:spPr>
      </p:sp>
      <p:grpSp>
        <p:nvGrpSpPr>
          <p:cNvPr name="Group 6" id="6"/>
          <p:cNvGrpSpPr/>
          <p:nvPr/>
        </p:nvGrpSpPr>
        <p:grpSpPr>
          <a:xfrm rot="0">
            <a:off x="9976761" y="-16326"/>
            <a:ext cx="8441874" cy="604161"/>
            <a:chOff x="0" y="0"/>
            <a:chExt cx="11255832" cy="805548"/>
          </a:xfrm>
        </p:grpSpPr>
        <p:sp>
          <p:nvSpPr>
            <p:cNvPr name="Freeform 7" id="7"/>
            <p:cNvSpPr/>
            <p:nvPr/>
          </p:nvSpPr>
          <p:spPr>
            <a:xfrm flipH="false" flipV="false" rot="0">
              <a:off x="0" y="0"/>
              <a:ext cx="11255883" cy="805561"/>
            </a:xfrm>
            <a:custGeom>
              <a:avLst/>
              <a:gdLst/>
              <a:ahLst/>
              <a:cxnLst/>
              <a:rect r="r" b="b" t="t" l="l"/>
              <a:pathLst>
                <a:path h="805561" w="11255883">
                  <a:moveTo>
                    <a:pt x="0" y="0"/>
                  </a:moveTo>
                  <a:lnTo>
                    <a:pt x="11255883" y="0"/>
                  </a:lnTo>
                  <a:lnTo>
                    <a:pt x="11255883" y="805561"/>
                  </a:lnTo>
                  <a:lnTo>
                    <a:pt x="0" y="805561"/>
                  </a:lnTo>
                  <a:close/>
                </a:path>
              </a:pathLst>
            </a:custGeom>
            <a:solidFill>
              <a:srgbClr val="5B0003"/>
            </a:solidFill>
          </p:spPr>
        </p:sp>
      </p:grpSp>
      <p:sp>
        <p:nvSpPr>
          <p:cNvPr name="Freeform 8" id="8"/>
          <p:cNvSpPr/>
          <p:nvPr/>
        </p:nvSpPr>
        <p:spPr>
          <a:xfrm flipH="false" flipV="false" rot="0">
            <a:off x="0" y="820784"/>
            <a:ext cx="18288000" cy="8961120"/>
          </a:xfrm>
          <a:custGeom>
            <a:avLst/>
            <a:gdLst/>
            <a:ahLst/>
            <a:cxnLst/>
            <a:rect r="r" b="b" t="t" l="l"/>
            <a:pathLst>
              <a:path h="8961120" w="18288000">
                <a:moveTo>
                  <a:pt x="0" y="0"/>
                </a:moveTo>
                <a:lnTo>
                  <a:pt x="18288000" y="0"/>
                </a:lnTo>
                <a:lnTo>
                  <a:pt x="18288000" y="8961120"/>
                </a:lnTo>
                <a:lnTo>
                  <a:pt x="0" y="8961120"/>
                </a:lnTo>
                <a:lnTo>
                  <a:pt x="0" y="0"/>
                </a:lnTo>
                <a:close/>
              </a:path>
            </a:pathLst>
          </a:custGeom>
          <a:blipFill>
            <a:blip r:embed="rId4"/>
            <a:stretch>
              <a:fillRect l="0" t="0" r="0" b="0"/>
            </a:stretch>
          </a:blipFill>
        </p:spPr>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8278587" y="9977571"/>
            <a:ext cx="10727874" cy="652329"/>
          </a:xfrm>
          <a:custGeom>
            <a:avLst/>
            <a:gdLst/>
            <a:ahLst/>
            <a:cxnLst/>
            <a:rect r="r" b="b" t="t" l="l"/>
            <a:pathLst>
              <a:path h="652329" w="10727874">
                <a:moveTo>
                  <a:pt x="10727874" y="652329"/>
                </a:moveTo>
                <a:lnTo>
                  <a:pt x="0" y="652329"/>
                </a:lnTo>
                <a:lnTo>
                  <a:pt x="0" y="0"/>
                </a:lnTo>
                <a:lnTo>
                  <a:pt x="10727874" y="0"/>
                </a:lnTo>
                <a:lnTo>
                  <a:pt x="10727874" y="652329"/>
                </a:lnTo>
                <a:close/>
              </a:path>
            </a:pathLst>
          </a:custGeom>
          <a:blipFill>
            <a:blip r:embed="rId2">
              <a:extLst>
                <a:ext uri="{96DAC541-7B7A-43D3-8B79-37D633B846F1}">
                  <asvg:svgBlip xmlns:asvg="http://schemas.microsoft.com/office/drawing/2016/SVG/main" r:embed="rId3"/>
                </a:ext>
              </a:extLst>
            </a:blip>
            <a:stretch>
              <a:fillRect l="0" t="-65279" r="0" b="-65279"/>
            </a:stretch>
          </a:blipFill>
        </p:spPr>
      </p:sp>
      <p:grpSp>
        <p:nvGrpSpPr>
          <p:cNvPr name="Group 3" id="3"/>
          <p:cNvGrpSpPr/>
          <p:nvPr/>
        </p:nvGrpSpPr>
        <p:grpSpPr>
          <a:xfrm rot="0">
            <a:off x="0" y="9976752"/>
            <a:ext cx="8441874" cy="604161"/>
            <a:chOff x="0" y="0"/>
            <a:chExt cx="11255832" cy="805548"/>
          </a:xfrm>
        </p:grpSpPr>
        <p:sp>
          <p:nvSpPr>
            <p:cNvPr name="Freeform 4" id="4"/>
            <p:cNvSpPr/>
            <p:nvPr/>
          </p:nvSpPr>
          <p:spPr>
            <a:xfrm flipH="false" flipV="false" rot="0">
              <a:off x="0" y="0"/>
              <a:ext cx="11255883" cy="805561"/>
            </a:xfrm>
            <a:custGeom>
              <a:avLst/>
              <a:gdLst/>
              <a:ahLst/>
              <a:cxnLst/>
              <a:rect r="r" b="b" t="t" l="l"/>
              <a:pathLst>
                <a:path h="805561" w="11255883">
                  <a:moveTo>
                    <a:pt x="0" y="0"/>
                  </a:moveTo>
                  <a:lnTo>
                    <a:pt x="11255883" y="0"/>
                  </a:lnTo>
                  <a:lnTo>
                    <a:pt x="11255883" y="805561"/>
                  </a:lnTo>
                  <a:lnTo>
                    <a:pt x="0" y="805561"/>
                  </a:lnTo>
                  <a:close/>
                </a:path>
              </a:pathLst>
            </a:custGeom>
            <a:solidFill>
              <a:srgbClr val="5B0003"/>
            </a:solidFill>
          </p:spPr>
        </p:sp>
      </p:grpSp>
      <p:sp>
        <p:nvSpPr>
          <p:cNvPr name="Freeform 5" id="5"/>
          <p:cNvSpPr/>
          <p:nvPr/>
        </p:nvSpPr>
        <p:spPr>
          <a:xfrm flipH="false" flipV="false" rot="0">
            <a:off x="-933298" y="-19050"/>
            <a:ext cx="10972800" cy="589950"/>
          </a:xfrm>
          <a:custGeom>
            <a:avLst/>
            <a:gdLst/>
            <a:ahLst/>
            <a:cxnLst/>
            <a:rect r="r" b="b" t="t" l="l"/>
            <a:pathLst>
              <a:path h="589950" w="10972800">
                <a:moveTo>
                  <a:pt x="0" y="0"/>
                </a:moveTo>
                <a:lnTo>
                  <a:pt x="10972800" y="0"/>
                </a:lnTo>
                <a:lnTo>
                  <a:pt x="10972800" y="589950"/>
                </a:lnTo>
                <a:lnTo>
                  <a:pt x="0" y="589950"/>
                </a:lnTo>
                <a:lnTo>
                  <a:pt x="0" y="0"/>
                </a:lnTo>
                <a:close/>
              </a:path>
            </a:pathLst>
          </a:custGeom>
          <a:blipFill>
            <a:blip r:embed="rId2">
              <a:extLst>
                <a:ext uri="{96DAC541-7B7A-43D3-8B79-37D633B846F1}">
                  <asvg:svgBlip xmlns:asvg="http://schemas.microsoft.com/office/drawing/2016/SVG/main" r:embed="rId3"/>
                </a:ext>
              </a:extLst>
            </a:blip>
            <a:stretch>
              <a:fillRect l="0" t="-80778" r="0" b="-80777"/>
            </a:stretch>
          </a:blipFill>
        </p:spPr>
      </p:sp>
      <p:grpSp>
        <p:nvGrpSpPr>
          <p:cNvPr name="Group 6" id="6"/>
          <p:cNvGrpSpPr/>
          <p:nvPr/>
        </p:nvGrpSpPr>
        <p:grpSpPr>
          <a:xfrm rot="0">
            <a:off x="9976761" y="-16326"/>
            <a:ext cx="8441874" cy="604161"/>
            <a:chOff x="0" y="0"/>
            <a:chExt cx="11255832" cy="805548"/>
          </a:xfrm>
        </p:grpSpPr>
        <p:sp>
          <p:nvSpPr>
            <p:cNvPr name="Freeform 7" id="7"/>
            <p:cNvSpPr/>
            <p:nvPr/>
          </p:nvSpPr>
          <p:spPr>
            <a:xfrm flipH="false" flipV="false" rot="0">
              <a:off x="0" y="0"/>
              <a:ext cx="11255883" cy="805561"/>
            </a:xfrm>
            <a:custGeom>
              <a:avLst/>
              <a:gdLst/>
              <a:ahLst/>
              <a:cxnLst/>
              <a:rect r="r" b="b" t="t" l="l"/>
              <a:pathLst>
                <a:path h="805561" w="11255883">
                  <a:moveTo>
                    <a:pt x="0" y="0"/>
                  </a:moveTo>
                  <a:lnTo>
                    <a:pt x="11255883" y="0"/>
                  </a:lnTo>
                  <a:lnTo>
                    <a:pt x="11255883" y="805561"/>
                  </a:lnTo>
                  <a:lnTo>
                    <a:pt x="0" y="805561"/>
                  </a:lnTo>
                  <a:close/>
                </a:path>
              </a:pathLst>
            </a:custGeom>
            <a:solidFill>
              <a:srgbClr val="5B0003"/>
            </a:solidFill>
          </p:spPr>
        </p:sp>
      </p:grpSp>
      <p:sp>
        <p:nvSpPr>
          <p:cNvPr name="Freeform 8" id="8"/>
          <p:cNvSpPr/>
          <p:nvPr/>
        </p:nvSpPr>
        <p:spPr>
          <a:xfrm flipH="false" flipV="false" rot="0">
            <a:off x="0" y="1028700"/>
            <a:ext cx="18288000" cy="8275320"/>
          </a:xfrm>
          <a:custGeom>
            <a:avLst/>
            <a:gdLst/>
            <a:ahLst/>
            <a:cxnLst/>
            <a:rect r="r" b="b" t="t" l="l"/>
            <a:pathLst>
              <a:path h="8275320" w="18288000">
                <a:moveTo>
                  <a:pt x="0" y="0"/>
                </a:moveTo>
                <a:lnTo>
                  <a:pt x="18288000" y="0"/>
                </a:lnTo>
                <a:lnTo>
                  <a:pt x="18288000" y="8275320"/>
                </a:lnTo>
                <a:lnTo>
                  <a:pt x="0" y="8275320"/>
                </a:lnTo>
                <a:lnTo>
                  <a:pt x="0" y="0"/>
                </a:lnTo>
                <a:close/>
              </a:path>
            </a:pathLst>
          </a:custGeom>
          <a:blipFill>
            <a:blip r:embed="rId4"/>
            <a:stretch>
              <a:fillRect l="0" t="0" r="0" b="0"/>
            </a:stretch>
          </a:blipFill>
        </p:spPr>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8278587" y="9977571"/>
            <a:ext cx="10727874" cy="652329"/>
          </a:xfrm>
          <a:custGeom>
            <a:avLst/>
            <a:gdLst/>
            <a:ahLst/>
            <a:cxnLst/>
            <a:rect r="r" b="b" t="t" l="l"/>
            <a:pathLst>
              <a:path h="652329" w="10727874">
                <a:moveTo>
                  <a:pt x="10727874" y="652329"/>
                </a:moveTo>
                <a:lnTo>
                  <a:pt x="0" y="652329"/>
                </a:lnTo>
                <a:lnTo>
                  <a:pt x="0" y="0"/>
                </a:lnTo>
                <a:lnTo>
                  <a:pt x="10727874" y="0"/>
                </a:lnTo>
                <a:lnTo>
                  <a:pt x="10727874" y="652329"/>
                </a:lnTo>
                <a:close/>
              </a:path>
            </a:pathLst>
          </a:custGeom>
          <a:blipFill>
            <a:blip r:embed="rId2">
              <a:extLst>
                <a:ext uri="{96DAC541-7B7A-43D3-8B79-37D633B846F1}">
                  <asvg:svgBlip xmlns:asvg="http://schemas.microsoft.com/office/drawing/2016/SVG/main" r:embed="rId3"/>
                </a:ext>
              </a:extLst>
            </a:blip>
            <a:stretch>
              <a:fillRect l="0" t="-65279" r="0" b="-65279"/>
            </a:stretch>
          </a:blipFill>
        </p:spPr>
      </p:sp>
      <p:grpSp>
        <p:nvGrpSpPr>
          <p:cNvPr name="Group 3" id="3"/>
          <p:cNvGrpSpPr/>
          <p:nvPr/>
        </p:nvGrpSpPr>
        <p:grpSpPr>
          <a:xfrm rot="0">
            <a:off x="0" y="9976752"/>
            <a:ext cx="8441874" cy="604161"/>
            <a:chOff x="0" y="0"/>
            <a:chExt cx="11255832" cy="805548"/>
          </a:xfrm>
        </p:grpSpPr>
        <p:sp>
          <p:nvSpPr>
            <p:cNvPr name="Freeform 4" id="4"/>
            <p:cNvSpPr/>
            <p:nvPr/>
          </p:nvSpPr>
          <p:spPr>
            <a:xfrm flipH="false" flipV="false" rot="0">
              <a:off x="0" y="0"/>
              <a:ext cx="11255883" cy="805561"/>
            </a:xfrm>
            <a:custGeom>
              <a:avLst/>
              <a:gdLst/>
              <a:ahLst/>
              <a:cxnLst/>
              <a:rect r="r" b="b" t="t" l="l"/>
              <a:pathLst>
                <a:path h="805561" w="11255883">
                  <a:moveTo>
                    <a:pt x="0" y="0"/>
                  </a:moveTo>
                  <a:lnTo>
                    <a:pt x="11255883" y="0"/>
                  </a:lnTo>
                  <a:lnTo>
                    <a:pt x="11255883" y="805561"/>
                  </a:lnTo>
                  <a:lnTo>
                    <a:pt x="0" y="805561"/>
                  </a:lnTo>
                  <a:close/>
                </a:path>
              </a:pathLst>
            </a:custGeom>
            <a:solidFill>
              <a:srgbClr val="5B0003"/>
            </a:solidFill>
          </p:spPr>
        </p:sp>
      </p:grpSp>
      <p:sp>
        <p:nvSpPr>
          <p:cNvPr name="Freeform 5" id="5"/>
          <p:cNvSpPr/>
          <p:nvPr/>
        </p:nvSpPr>
        <p:spPr>
          <a:xfrm flipH="false" flipV="false" rot="0">
            <a:off x="-933298" y="-19050"/>
            <a:ext cx="10972800" cy="589950"/>
          </a:xfrm>
          <a:custGeom>
            <a:avLst/>
            <a:gdLst/>
            <a:ahLst/>
            <a:cxnLst/>
            <a:rect r="r" b="b" t="t" l="l"/>
            <a:pathLst>
              <a:path h="589950" w="10972800">
                <a:moveTo>
                  <a:pt x="0" y="0"/>
                </a:moveTo>
                <a:lnTo>
                  <a:pt x="10972800" y="0"/>
                </a:lnTo>
                <a:lnTo>
                  <a:pt x="10972800" y="589950"/>
                </a:lnTo>
                <a:lnTo>
                  <a:pt x="0" y="589950"/>
                </a:lnTo>
                <a:lnTo>
                  <a:pt x="0" y="0"/>
                </a:lnTo>
                <a:close/>
              </a:path>
            </a:pathLst>
          </a:custGeom>
          <a:blipFill>
            <a:blip r:embed="rId2">
              <a:extLst>
                <a:ext uri="{96DAC541-7B7A-43D3-8B79-37D633B846F1}">
                  <asvg:svgBlip xmlns:asvg="http://schemas.microsoft.com/office/drawing/2016/SVG/main" r:embed="rId3"/>
                </a:ext>
              </a:extLst>
            </a:blip>
            <a:stretch>
              <a:fillRect l="0" t="-80778" r="0" b="-80777"/>
            </a:stretch>
          </a:blipFill>
        </p:spPr>
      </p:sp>
      <p:grpSp>
        <p:nvGrpSpPr>
          <p:cNvPr name="Group 6" id="6"/>
          <p:cNvGrpSpPr/>
          <p:nvPr/>
        </p:nvGrpSpPr>
        <p:grpSpPr>
          <a:xfrm rot="0">
            <a:off x="9976761" y="-16326"/>
            <a:ext cx="8441874" cy="604161"/>
            <a:chOff x="0" y="0"/>
            <a:chExt cx="11255832" cy="805548"/>
          </a:xfrm>
        </p:grpSpPr>
        <p:sp>
          <p:nvSpPr>
            <p:cNvPr name="Freeform 7" id="7"/>
            <p:cNvSpPr/>
            <p:nvPr/>
          </p:nvSpPr>
          <p:spPr>
            <a:xfrm flipH="false" flipV="false" rot="0">
              <a:off x="0" y="0"/>
              <a:ext cx="11255883" cy="805561"/>
            </a:xfrm>
            <a:custGeom>
              <a:avLst/>
              <a:gdLst/>
              <a:ahLst/>
              <a:cxnLst/>
              <a:rect r="r" b="b" t="t" l="l"/>
              <a:pathLst>
                <a:path h="805561" w="11255883">
                  <a:moveTo>
                    <a:pt x="0" y="0"/>
                  </a:moveTo>
                  <a:lnTo>
                    <a:pt x="11255883" y="0"/>
                  </a:lnTo>
                  <a:lnTo>
                    <a:pt x="11255883" y="805561"/>
                  </a:lnTo>
                  <a:lnTo>
                    <a:pt x="0" y="805561"/>
                  </a:lnTo>
                  <a:close/>
                </a:path>
              </a:pathLst>
            </a:custGeom>
            <a:solidFill>
              <a:srgbClr val="5B0003"/>
            </a:solidFill>
          </p:spPr>
        </p:sp>
      </p:grpSp>
      <p:sp>
        <p:nvSpPr>
          <p:cNvPr name="Freeform 8" id="8"/>
          <p:cNvSpPr/>
          <p:nvPr/>
        </p:nvSpPr>
        <p:spPr>
          <a:xfrm flipH="false" flipV="false" rot="0">
            <a:off x="0" y="866775"/>
            <a:ext cx="18288000" cy="8846820"/>
          </a:xfrm>
          <a:custGeom>
            <a:avLst/>
            <a:gdLst/>
            <a:ahLst/>
            <a:cxnLst/>
            <a:rect r="r" b="b" t="t" l="l"/>
            <a:pathLst>
              <a:path h="8846820" w="18288000">
                <a:moveTo>
                  <a:pt x="0" y="0"/>
                </a:moveTo>
                <a:lnTo>
                  <a:pt x="18288000" y="0"/>
                </a:lnTo>
                <a:lnTo>
                  <a:pt x="18288000" y="8846820"/>
                </a:lnTo>
                <a:lnTo>
                  <a:pt x="0" y="8846820"/>
                </a:lnTo>
                <a:lnTo>
                  <a:pt x="0" y="0"/>
                </a:lnTo>
                <a:close/>
              </a:path>
            </a:pathLst>
          </a:custGeom>
          <a:blipFill>
            <a:blip r:embed="rId4"/>
            <a:stretch>
              <a:fillRect l="0" t="0" r="0" b="0"/>
            </a:stretch>
          </a:blipFill>
        </p:spPr>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8278587" y="9977571"/>
            <a:ext cx="10727874" cy="652329"/>
          </a:xfrm>
          <a:custGeom>
            <a:avLst/>
            <a:gdLst/>
            <a:ahLst/>
            <a:cxnLst/>
            <a:rect r="r" b="b" t="t" l="l"/>
            <a:pathLst>
              <a:path h="652329" w="10727874">
                <a:moveTo>
                  <a:pt x="10727874" y="652329"/>
                </a:moveTo>
                <a:lnTo>
                  <a:pt x="0" y="652329"/>
                </a:lnTo>
                <a:lnTo>
                  <a:pt x="0" y="0"/>
                </a:lnTo>
                <a:lnTo>
                  <a:pt x="10727874" y="0"/>
                </a:lnTo>
                <a:lnTo>
                  <a:pt x="10727874" y="652329"/>
                </a:lnTo>
                <a:close/>
              </a:path>
            </a:pathLst>
          </a:custGeom>
          <a:blipFill>
            <a:blip r:embed="rId3">
              <a:extLst>
                <a:ext uri="{96DAC541-7B7A-43D3-8B79-37D633B846F1}">
                  <asvg:svgBlip xmlns:asvg="http://schemas.microsoft.com/office/drawing/2016/SVG/main" r:embed="rId4"/>
                </a:ext>
              </a:extLst>
            </a:blip>
            <a:stretch>
              <a:fillRect l="0" t="-65279" r="0" b="-65279"/>
            </a:stretch>
          </a:blipFill>
        </p:spPr>
      </p:sp>
      <p:grpSp>
        <p:nvGrpSpPr>
          <p:cNvPr name="Group 3" id="3"/>
          <p:cNvGrpSpPr/>
          <p:nvPr/>
        </p:nvGrpSpPr>
        <p:grpSpPr>
          <a:xfrm rot="0">
            <a:off x="0" y="9976752"/>
            <a:ext cx="8441874" cy="604161"/>
            <a:chOff x="0" y="0"/>
            <a:chExt cx="11255832" cy="805548"/>
          </a:xfrm>
        </p:grpSpPr>
        <p:sp>
          <p:nvSpPr>
            <p:cNvPr name="Freeform 4" id="4"/>
            <p:cNvSpPr/>
            <p:nvPr/>
          </p:nvSpPr>
          <p:spPr>
            <a:xfrm flipH="false" flipV="false" rot="0">
              <a:off x="0" y="0"/>
              <a:ext cx="11255883" cy="805561"/>
            </a:xfrm>
            <a:custGeom>
              <a:avLst/>
              <a:gdLst/>
              <a:ahLst/>
              <a:cxnLst/>
              <a:rect r="r" b="b" t="t" l="l"/>
              <a:pathLst>
                <a:path h="805561" w="11255883">
                  <a:moveTo>
                    <a:pt x="0" y="0"/>
                  </a:moveTo>
                  <a:lnTo>
                    <a:pt x="11255883" y="0"/>
                  </a:lnTo>
                  <a:lnTo>
                    <a:pt x="11255883" y="805561"/>
                  </a:lnTo>
                  <a:lnTo>
                    <a:pt x="0" y="805561"/>
                  </a:lnTo>
                  <a:close/>
                </a:path>
              </a:pathLst>
            </a:custGeom>
            <a:solidFill>
              <a:srgbClr val="5B0003"/>
            </a:solidFill>
          </p:spPr>
        </p:sp>
      </p:grpSp>
      <p:sp>
        <p:nvSpPr>
          <p:cNvPr name="Freeform 5" id="5"/>
          <p:cNvSpPr/>
          <p:nvPr/>
        </p:nvSpPr>
        <p:spPr>
          <a:xfrm flipH="false" flipV="false" rot="0">
            <a:off x="-933298" y="-19050"/>
            <a:ext cx="10972800" cy="589950"/>
          </a:xfrm>
          <a:custGeom>
            <a:avLst/>
            <a:gdLst/>
            <a:ahLst/>
            <a:cxnLst/>
            <a:rect r="r" b="b" t="t" l="l"/>
            <a:pathLst>
              <a:path h="589950" w="10972800">
                <a:moveTo>
                  <a:pt x="0" y="0"/>
                </a:moveTo>
                <a:lnTo>
                  <a:pt x="10972800" y="0"/>
                </a:lnTo>
                <a:lnTo>
                  <a:pt x="10972800" y="589950"/>
                </a:lnTo>
                <a:lnTo>
                  <a:pt x="0" y="589950"/>
                </a:lnTo>
                <a:lnTo>
                  <a:pt x="0" y="0"/>
                </a:lnTo>
                <a:close/>
              </a:path>
            </a:pathLst>
          </a:custGeom>
          <a:blipFill>
            <a:blip r:embed="rId3">
              <a:extLst>
                <a:ext uri="{96DAC541-7B7A-43D3-8B79-37D633B846F1}">
                  <asvg:svgBlip xmlns:asvg="http://schemas.microsoft.com/office/drawing/2016/SVG/main" r:embed="rId4"/>
                </a:ext>
              </a:extLst>
            </a:blip>
            <a:stretch>
              <a:fillRect l="0" t="-80778" r="0" b="-80777"/>
            </a:stretch>
          </a:blipFill>
        </p:spPr>
      </p:sp>
      <p:grpSp>
        <p:nvGrpSpPr>
          <p:cNvPr name="Group 6" id="6"/>
          <p:cNvGrpSpPr/>
          <p:nvPr/>
        </p:nvGrpSpPr>
        <p:grpSpPr>
          <a:xfrm rot="0">
            <a:off x="9976761" y="-16326"/>
            <a:ext cx="8441874" cy="604161"/>
            <a:chOff x="0" y="0"/>
            <a:chExt cx="11255832" cy="805548"/>
          </a:xfrm>
        </p:grpSpPr>
        <p:sp>
          <p:nvSpPr>
            <p:cNvPr name="Freeform 7" id="7"/>
            <p:cNvSpPr/>
            <p:nvPr/>
          </p:nvSpPr>
          <p:spPr>
            <a:xfrm flipH="false" flipV="false" rot="0">
              <a:off x="0" y="0"/>
              <a:ext cx="11255883" cy="805561"/>
            </a:xfrm>
            <a:custGeom>
              <a:avLst/>
              <a:gdLst/>
              <a:ahLst/>
              <a:cxnLst/>
              <a:rect r="r" b="b" t="t" l="l"/>
              <a:pathLst>
                <a:path h="805561" w="11255883">
                  <a:moveTo>
                    <a:pt x="0" y="0"/>
                  </a:moveTo>
                  <a:lnTo>
                    <a:pt x="11255883" y="0"/>
                  </a:lnTo>
                  <a:lnTo>
                    <a:pt x="11255883" y="805561"/>
                  </a:lnTo>
                  <a:lnTo>
                    <a:pt x="0" y="805561"/>
                  </a:lnTo>
                  <a:close/>
                </a:path>
              </a:pathLst>
            </a:custGeom>
            <a:solidFill>
              <a:srgbClr val="5B0003"/>
            </a:solidFill>
          </p:spPr>
        </p:sp>
      </p:grpSp>
      <p:grpSp>
        <p:nvGrpSpPr>
          <p:cNvPr name="Group 8" id="8"/>
          <p:cNvGrpSpPr/>
          <p:nvPr/>
        </p:nvGrpSpPr>
        <p:grpSpPr>
          <a:xfrm rot="0">
            <a:off x="13154969" y="1919535"/>
            <a:ext cx="4690906" cy="7036359"/>
            <a:chOff x="0" y="0"/>
            <a:chExt cx="5634101" cy="8451152"/>
          </a:xfrm>
        </p:grpSpPr>
        <p:sp>
          <p:nvSpPr>
            <p:cNvPr name="Freeform 9" id="9"/>
            <p:cNvSpPr/>
            <p:nvPr/>
          </p:nvSpPr>
          <p:spPr>
            <a:xfrm flipH="true" flipV="false" rot="0">
              <a:off x="0" y="0"/>
              <a:ext cx="5634101" cy="8451088"/>
            </a:xfrm>
            <a:custGeom>
              <a:avLst/>
              <a:gdLst/>
              <a:ahLst/>
              <a:cxnLst/>
              <a:rect r="r" b="b" t="t" l="l"/>
              <a:pathLst>
                <a:path h="8451088" w="5634101">
                  <a:moveTo>
                    <a:pt x="5634101" y="0"/>
                  </a:moveTo>
                  <a:lnTo>
                    <a:pt x="0" y="0"/>
                  </a:lnTo>
                  <a:lnTo>
                    <a:pt x="0" y="8451088"/>
                  </a:lnTo>
                  <a:lnTo>
                    <a:pt x="5634101" y="8451088"/>
                  </a:lnTo>
                  <a:lnTo>
                    <a:pt x="5634101" y="0"/>
                  </a:lnTo>
                  <a:close/>
                </a:path>
              </a:pathLst>
            </a:custGeom>
            <a:blipFill>
              <a:blip r:embed="rId5"/>
              <a:stretch>
                <a:fillRect l="0" t="0" r="0" b="0"/>
              </a:stretch>
            </a:blipFill>
          </p:spPr>
        </p:sp>
      </p:grpSp>
      <p:sp>
        <p:nvSpPr>
          <p:cNvPr name="TextBox 10" id="10"/>
          <p:cNvSpPr txBox="true"/>
          <p:nvPr/>
        </p:nvSpPr>
        <p:spPr>
          <a:xfrm rot="0">
            <a:off x="669474" y="845010"/>
            <a:ext cx="8159591" cy="714375"/>
          </a:xfrm>
          <a:prstGeom prst="rect">
            <a:avLst/>
          </a:prstGeom>
        </p:spPr>
        <p:txBody>
          <a:bodyPr anchor="t" rtlCol="false" tIns="0" lIns="0" bIns="0" rIns="0">
            <a:spAutoFit/>
          </a:bodyPr>
          <a:lstStyle/>
          <a:p>
            <a:pPr algn="l">
              <a:lnSpc>
                <a:spcPts val="5400"/>
              </a:lnSpc>
            </a:pPr>
            <a:r>
              <a:rPr lang="en-US" sz="4500" b="true">
                <a:solidFill>
                  <a:srgbClr val="A20000"/>
                </a:solidFill>
                <a:latin typeface="Arimo Bold"/>
                <a:ea typeface="Arimo Bold"/>
                <a:cs typeface="Arimo Bold"/>
                <a:sym typeface="Arimo Bold"/>
              </a:rPr>
              <a:t>Role of Gen AI in the solution </a:t>
            </a:r>
          </a:p>
        </p:txBody>
      </p:sp>
      <p:sp>
        <p:nvSpPr>
          <p:cNvPr name="TextBox 11" id="11"/>
          <p:cNvSpPr txBox="true"/>
          <p:nvPr/>
        </p:nvSpPr>
        <p:spPr>
          <a:xfrm rot="0">
            <a:off x="669474" y="1852860"/>
            <a:ext cx="12258298" cy="3762375"/>
          </a:xfrm>
          <a:prstGeom prst="rect">
            <a:avLst/>
          </a:prstGeom>
        </p:spPr>
        <p:txBody>
          <a:bodyPr anchor="t" rtlCol="false" tIns="0" lIns="0" bIns="0" rIns="0">
            <a:spAutoFit/>
          </a:bodyPr>
          <a:lstStyle/>
          <a:p>
            <a:pPr algn="l" marL="539749" indent="-269875" lvl="1">
              <a:lnSpc>
                <a:spcPts val="2999"/>
              </a:lnSpc>
              <a:buFont typeface="Arial"/>
              <a:buChar char="•"/>
            </a:pPr>
            <a:r>
              <a:rPr lang="en-US" b="true" sz="2499">
                <a:solidFill>
                  <a:srgbClr val="000000"/>
                </a:solidFill>
                <a:latin typeface="Calibri (MS) Bold"/>
                <a:ea typeface="Calibri (MS) Bold"/>
                <a:cs typeface="Calibri (MS) Bold"/>
                <a:sym typeface="Calibri (MS) Bold"/>
              </a:rPr>
              <a:t>Th</a:t>
            </a:r>
            <a:r>
              <a:rPr lang="en-US" b="true" sz="2499">
                <a:solidFill>
                  <a:srgbClr val="000000"/>
                </a:solidFill>
                <a:latin typeface="Calibri (MS) Bold"/>
                <a:ea typeface="Calibri (MS) Bold"/>
                <a:cs typeface="Calibri (MS) Bold"/>
                <a:sym typeface="Calibri (MS) Bold"/>
              </a:rPr>
              <a:t>e GenAI Components in WebShield:</a:t>
            </a:r>
          </a:p>
          <a:p>
            <a:pPr algn="l">
              <a:lnSpc>
                <a:spcPts val="2999"/>
              </a:lnSpc>
            </a:pPr>
            <a:r>
              <a:rPr lang="en-US" b="true" sz="2499">
                <a:solidFill>
                  <a:srgbClr val="000000"/>
                </a:solidFill>
                <a:latin typeface="Calibri (MS) Bold"/>
                <a:ea typeface="Calibri (MS) Bold"/>
                <a:cs typeface="Calibri (MS) Bold"/>
                <a:sym typeface="Calibri (MS) Bold"/>
              </a:rPr>
              <a:t>   Groq LLM (Llama 3.1) - Content Generation &amp; Analysis</a:t>
            </a:r>
          </a:p>
          <a:p>
            <a:pPr algn="l" marL="539749" indent="-269875" lvl="1">
              <a:lnSpc>
                <a:spcPts val="2999"/>
              </a:lnSpc>
              <a:buFont typeface="Arial"/>
              <a:buChar char="•"/>
            </a:pPr>
            <a:r>
              <a:rPr lang="en-US" sz="2499">
                <a:solidFill>
                  <a:srgbClr val="000000"/>
                </a:solidFill>
                <a:latin typeface="Calibri (MS)"/>
                <a:ea typeface="Calibri (MS)"/>
                <a:cs typeface="Calibri (MS)"/>
                <a:sym typeface="Calibri (MS)"/>
              </a:rPr>
              <a:t>What it does:</a:t>
            </a:r>
          </a:p>
          <a:p>
            <a:pPr algn="l" marL="539749" indent="-269875" lvl="1">
              <a:lnSpc>
                <a:spcPts val="2999"/>
              </a:lnSpc>
              <a:buAutoNum type="arabicPeriod" startAt="1"/>
            </a:pPr>
            <a:r>
              <a:rPr lang="en-US" b="true" sz="2499">
                <a:solidFill>
                  <a:srgbClr val="000000"/>
                </a:solidFill>
                <a:latin typeface="Calibri (MS) Bold"/>
                <a:ea typeface="Calibri (MS) Bold"/>
                <a:cs typeface="Calibri (MS) Bold"/>
                <a:sym typeface="Calibri (MS) Bold"/>
              </a:rPr>
              <a:t>Deep Content Understanding: </a:t>
            </a:r>
            <a:r>
              <a:rPr lang="en-US" sz="2499">
                <a:solidFill>
                  <a:srgbClr val="000000"/>
                </a:solidFill>
                <a:latin typeface="Calibri (MS)"/>
                <a:ea typeface="Calibri (MS)"/>
                <a:cs typeface="Calibri (MS)"/>
                <a:sym typeface="Calibri (MS)"/>
              </a:rPr>
              <a:t>Groq LLM (Llama 3.1) analyzes webpage content beyond keywords, detecting social engineering tactics, urgency manipulation, and credential harvesting patterns</a:t>
            </a:r>
          </a:p>
          <a:p>
            <a:pPr algn="l" marL="539749" indent="-269875" lvl="1">
              <a:lnSpc>
                <a:spcPts val="2999"/>
              </a:lnSpc>
              <a:buAutoNum type="arabicPeriod" startAt="1"/>
            </a:pPr>
            <a:r>
              <a:rPr lang="en-US" b="true" sz="2499">
                <a:solidFill>
                  <a:srgbClr val="000000"/>
                </a:solidFill>
                <a:latin typeface="Calibri (MS) Bold"/>
                <a:ea typeface="Calibri (MS) Bold"/>
                <a:cs typeface="Calibri (MS) Bold"/>
                <a:sym typeface="Calibri (MS) Bold"/>
              </a:rPr>
              <a:t>Contextual Explanation:</a:t>
            </a:r>
            <a:r>
              <a:rPr lang="en-US" sz="2499">
                <a:solidFill>
                  <a:srgbClr val="000000"/>
                </a:solidFill>
                <a:latin typeface="Calibri (MS)"/>
                <a:ea typeface="Calibri (MS)"/>
                <a:cs typeface="Calibri (MS)"/>
                <a:sym typeface="Calibri (MS)"/>
              </a:rPr>
              <a:t> Generates human-readable threat reports explaining why a URL is dangerous, not just that it's dangerous</a:t>
            </a:r>
          </a:p>
          <a:p>
            <a:pPr algn="l" marL="539749" indent="-269875" lvl="1">
              <a:lnSpc>
                <a:spcPts val="2999"/>
              </a:lnSpc>
              <a:buAutoNum type="arabicPeriod" startAt="1"/>
            </a:pPr>
            <a:r>
              <a:rPr lang="en-US" b="true" sz="2499">
                <a:solidFill>
                  <a:srgbClr val="000000"/>
                </a:solidFill>
                <a:latin typeface="Calibri (MS) Bold"/>
                <a:ea typeface="Calibri (MS) Bold"/>
                <a:cs typeface="Calibri (MS) Bold"/>
                <a:sym typeface="Calibri (MS) Bold"/>
              </a:rPr>
              <a:t>Adaptive Learning: </a:t>
            </a:r>
            <a:r>
              <a:rPr lang="en-US" sz="2499">
                <a:solidFill>
                  <a:srgbClr val="000000"/>
                </a:solidFill>
                <a:latin typeface="Calibri (MS)"/>
                <a:ea typeface="Calibri (MS)"/>
                <a:cs typeface="Calibri (MS)"/>
                <a:sym typeface="Calibri (MS)"/>
              </a:rPr>
              <a:t>Understands new phishing templates and attack vectors without manual rule updates</a:t>
            </a:r>
          </a:p>
        </p:txBody>
      </p:sp>
      <p:sp>
        <p:nvSpPr>
          <p:cNvPr name="TextBox 12" id="12"/>
          <p:cNvSpPr txBox="true"/>
          <p:nvPr/>
        </p:nvSpPr>
        <p:spPr>
          <a:xfrm rot="0">
            <a:off x="706249" y="5834310"/>
            <a:ext cx="12184749" cy="3571875"/>
          </a:xfrm>
          <a:prstGeom prst="rect">
            <a:avLst/>
          </a:prstGeom>
        </p:spPr>
        <p:txBody>
          <a:bodyPr anchor="t" rtlCol="false" tIns="0" lIns="0" bIns="0" rIns="0">
            <a:spAutoFit/>
          </a:bodyPr>
          <a:lstStyle/>
          <a:p>
            <a:pPr algn="l">
              <a:lnSpc>
                <a:spcPts val="3119"/>
              </a:lnSpc>
            </a:pPr>
            <a:r>
              <a:rPr lang="en-US" b="true" sz="2599">
                <a:solidFill>
                  <a:srgbClr val="000000"/>
                </a:solidFill>
                <a:latin typeface="Calibri (MS) Bold"/>
                <a:ea typeface="Calibri (MS) Bold"/>
                <a:cs typeface="Calibri (MS) Bold"/>
                <a:sym typeface="Calibri (MS) Bold"/>
              </a:rPr>
              <a:t>RAG-Powered Chatbot - Knowledge Retrieval &amp; Generation</a:t>
            </a:r>
          </a:p>
          <a:p>
            <a:pPr algn="l" marL="561339" indent="-280669" lvl="1">
              <a:lnSpc>
                <a:spcPts val="3119"/>
              </a:lnSpc>
              <a:buFont typeface="Arial"/>
              <a:buChar char="•"/>
            </a:pPr>
            <a:r>
              <a:rPr lang="en-US" sz="2599">
                <a:solidFill>
                  <a:srgbClr val="000000"/>
                </a:solidFill>
                <a:latin typeface="Calibri (MS)"/>
                <a:ea typeface="Calibri (MS)"/>
                <a:cs typeface="Calibri (MS)"/>
                <a:sym typeface="Calibri (MS)"/>
              </a:rPr>
              <a:t>What it does:</a:t>
            </a:r>
          </a:p>
          <a:p>
            <a:pPr algn="l" marL="561339" indent="-280669" lvl="1">
              <a:lnSpc>
                <a:spcPts val="3119"/>
              </a:lnSpc>
              <a:buAutoNum type="arabicPeriod" startAt="1"/>
            </a:pPr>
            <a:r>
              <a:rPr lang="en-US" sz="2599">
                <a:solidFill>
                  <a:srgbClr val="000000"/>
                </a:solidFill>
                <a:latin typeface="Calibri (MS)"/>
                <a:ea typeface="Calibri (MS)"/>
                <a:cs typeface="Calibri (MS)"/>
                <a:sym typeface="Calibri (MS)"/>
              </a:rPr>
              <a:t>Retrieves relevant security knowledge from ChromaDB vector database</a:t>
            </a:r>
          </a:p>
          <a:p>
            <a:pPr algn="l" marL="561339" indent="-280669" lvl="1">
              <a:lnSpc>
                <a:spcPts val="3119"/>
              </a:lnSpc>
              <a:buAutoNum type="arabicPeriod" startAt="1"/>
            </a:pPr>
            <a:r>
              <a:rPr lang="en-US" sz="2599">
                <a:solidFill>
                  <a:srgbClr val="000000"/>
                </a:solidFill>
                <a:latin typeface="Calibri (MS)"/>
                <a:ea typeface="Calibri (MS)"/>
                <a:cs typeface="Calibri (MS)"/>
                <a:sym typeface="Calibri (MS)"/>
              </a:rPr>
              <a:t>Generates contextual answers by combining retrieved knowledge with LLM reasoning</a:t>
            </a:r>
          </a:p>
          <a:p>
            <a:pPr algn="l" marL="561339" indent="-280669" lvl="1">
              <a:lnSpc>
                <a:spcPts val="3119"/>
              </a:lnSpc>
              <a:buFont typeface="Arial"/>
              <a:buChar char="•"/>
            </a:pPr>
            <a:r>
              <a:rPr lang="en-US" b="true" sz="2599">
                <a:solidFill>
                  <a:srgbClr val="000000"/>
                </a:solidFill>
                <a:latin typeface="Calibri (MS) Bold"/>
                <a:ea typeface="Calibri (MS) Bold"/>
                <a:cs typeface="Calibri (MS) Bold"/>
                <a:sym typeface="Calibri (MS) Bold"/>
              </a:rPr>
              <a:t>Technical Implementation:</a:t>
            </a:r>
          </a:p>
          <a:p>
            <a:pPr algn="l" marL="561339" indent="-280669" lvl="1">
              <a:lnSpc>
                <a:spcPts val="3119"/>
              </a:lnSpc>
              <a:buFont typeface="Arial"/>
              <a:buChar char="•"/>
            </a:pPr>
            <a:r>
              <a:rPr lang="en-US" sz="2599">
                <a:solidFill>
                  <a:srgbClr val="000000"/>
                </a:solidFill>
                <a:latin typeface="Calibri (MS)"/>
                <a:ea typeface="Calibri (MS)"/>
                <a:cs typeface="Calibri (MS)"/>
                <a:sym typeface="Calibri (MS)"/>
              </a:rPr>
              <a:t>Uses ChromaDB for vector embeddings of legal docs, security policies, threat intelligence</a:t>
            </a:r>
          </a:p>
          <a:p>
            <a:pPr algn="l" marL="561339" indent="-280669" lvl="1">
              <a:lnSpc>
                <a:spcPts val="3119"/>
              </a:lnSpc>
              <a:buFont typeface="Arial"/>
              <a:buChar char="•"/>
            </a:pPr>
            <a:r>
              <a:rPr lang="en-US" sz="2599">
                <a:solidFill>
                  <a:srgbClr val="000000"/>
                </a:solidFill>
                <a:latin typeface="Calibri (MS)"/>
                <a:ea typeface="Calibri (MS)"/>
                <a:cs typeface="Calibri (MS)"/>
                <a:sym typeface="Calibri (MS)"/>
              </a:rPr>
              <a:t>HashingVectorizer creates 1024-dimensional embeddings</a:t>
            </a:r>
          </a:p>
          <a:p>
            <a:pPr algn="l" marL="561339" indent="-280669" lvl="1">
              <a:lnSpc>
                <a:spcPts val="3119"/>
              </a:lnSpc>
              <a:buFont typeface="Arial"/>
              <a:buChar char="•"/>
            </a:pPr>
            <a:r>
              <a:rPr lang="en-US" sz="2599">
                <a:solidFill>
                  <a:srgbClr val="000000"/>
                </a:solidFill>
                <a:latin typeface="Calibri (MS)"/>
                <a:ea typeface="Calibri (MS)"/>
                <a:cs typeface="Calibri (MS)"/>
                <a:sym typeface="Calibri (MS)"/>
              </a:rPr>
              <a:t>Groq LLM generates responses using top-5 retrieved knowledge chunks</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8278587" y="9977571"/>
            <a:ext cx="10727874" cy="652329"/>
          </a:xfrm>
          <a:custGeom>
            <a:avLst/>
            <a:gdLst/>
            <a:ahLst/>
            <a:cxnLst/>
            <a:rect r="r" b="b" t="t" l="l"/>
            <a:pathLst>
              <a:path h="652329" w="10727874">
                <a:moveTo>
                  <a:pt x="10727874" y="652329"/>
                </a:moveTo>
                <a:lnTo>
                  <a:pt x="0" y="652329"/>
                </a:lnTo>
                <a:lnTo>
                  <a:pt x="0" y="0"/>
                </a:lnTo>
                <a:lnTo>
                  <a:pt x="10727874" y="0"/>
                </a:lnTo>
                <a:lnTo>
                  <a:pt x="10727874" y="652329"/>
                </a:lnTo>
                <a:close/>
              </a:path>
            </a:pathLst>
          </a:custGeom>
          <a:blipFill>
            <a:blip r:embed="rId3">
              <a:extLst>
                <a:ext uri="{96DAC541-7B7A-43D3-8B79-37D633B846F1}">
                  <asvg:svgBlip xmlns:asvg="http://schemas.microsoft.com/office/drawing/2016/SVG/main" r:embed="rId4"/>
                </a:ext>
              </a:extLst>
            </a:blip>
            <a:stretch>
              <a:fillRect l="0" t="-65279" r="0" b="-65279"/>
            </a:stretch>
          </a:blipFill>
        </p:spPr>
      </p:sp>
      <p:grpSp>
        <p:nvGrpSpPr>
          <p:cNvPr name="Group 3" id="3"/>
          <p:cNvGrpSpPr/>
          <p:nvPr/>
        </p:nvGrpSpPr>
        <p:grpSpPr>
          <a:xfrm rot="0">
            <a:off x="0" y="9976752"/>
            <a:ext cx="8441874" cy="604161"/>
            <a:chOff x="0" y="0"/>
            <a:chExt cx="11255832" cy="805548"/>
          </a:xfrm>
        </p:grpSpPr>
        <p:sp>
          <p:nvSpPr>
            <p:cNvPr name="Freeform 4" id="4"/>
            <p:cNvSpPr/>
            <p:nvPr/>
          </p:nvSpPr>
          <p:spPr>
            <a:xfrm flipH="false" flipV="false" rot="0">
              <a:off x="0" y="0"/>
              <a:ext cx="11255883" cy="805561"/>
            </a:xfrm>
            <a:custGeom>
              <a:avLst/>
              <a:gdLst/>
              <a:ahLst/>
              <a:cxnLst/>
              <a:rect r="r" b="b" t="t" l="l"/>
              <a:pathLst>
                <a:path h="805561" w="11255883">
                  <a:moveTo>
                    <a:pt x="0" y="0"/>
                  </a:moveTo>
                  <a:lnTo>
                    <a:pt x="11255883" y="0"/>
                  </a:lnTo>
                  <a:lnTo>
                    <a:pt x="11255883" y="805561"/>
                  </a:lnTo>
                  <a:lnTo>
                    <a:pt x="0" y="805561"/>
                  </a:lnTo>
                  <a:close/>
                </a:path>
              </a:pathLst>
            </a:custGeom>
            <a:solidFill>
              <a:srgbClr val="5B0003"/>
            </a:solidFill>
          </p:spPr>
        </p:sp>
      </p:grpSp>
      <p:sp>
        <p:nvSpPr>
          <p:cNvPr name="Freeform 5" id="5"/>
          <p:cNvSpPr/>
          <p:nvPr/>
        </p:nvSpPr>
        <p:spPr>
          <a:xfrm flipH="false" flipV="false" rot="0">
            <a:off x="-933298" y="-19050"/>
            <a:ext cx="10972800" cy="589950"/>
          </a:xfrm>
          <a:custGeom>
            <a:avLst/>
            <a:gdLst/>
            <a:ahLst/>
            <a:cxnLst/>
            <a:rect r="r" b="b" t="t" l="l"/>
            <a:pathLst>
              <a:path h="589950" w="10972800">
                <a:moveTo>
                  <a:pt x="0" y="0"/>
                </a:moveTo>
                <a:lnTo>
                  <a:pt x="10972800" y="0"/>
                </a:lnTo>
                <a:lnTo>
                  <a:pt x="10972800" y="589950"/>
                </a:lnTo>
                <a:lnTo>
                  <a:pt x="0" y="589950"/>
                </a:lnTo>
                <a:lnTo>
                  <a:pt x="0" y="0"/>
                </a:lnTo>
                <a:close/>
              </a:path>
            </a:pathLst>
          </a:custGeom>
          <a:blipFill>
            <a:blip r:embed="rId3">
              <a:extLst>
                <a:ext uri="{96DAC541-7B7A-43D3-8B79-37D633B846F1}">
                  <asvg:svgBlip xmlns:asvg="http://schemas.microsoft.com/office/drawing/2016/SVG/main" r:embed="rId4"/>
                </a:ext>
              </a:extLst>
            </a:blip>
            <a:stretch>
              <a:fillRect l="0" t="-80778" r="0" b="-80777"/>
            </a:stretch>
          </a:blipFill>
        </p:spPr>
      </p:sp>
      <p:grpSp>
        <p:nvGrpSpPr>
          <p:cNvPr name="Group 6" id="6"/>
          <p:cNvGrpSpPr/>
          <p:nvPr/>
        </p:nvGrpSpPr>
        <p:grpSpPr>
          <a:xfrm rot="0">
            <a:off x="9976761" y="-16326"/>
            <a:ext cx="8441874" cy="604161"/>
            <a:chOff x="0" y="0"/>
            <a:chExt cx="11255832" cy="805548"/>
          </a:xfrm>
        </p:grpSpPr>
        <p:sp>
          <p:nvSpPr>
            <p:cNvPr name="Freeform 7" id="7"/>
            <p:cNvSpPr/>
            <p:nvPr/>
          </p:nvSpPr>
          <p:spPr>
            <a:xfrm flipH="false" flipV="false" rot="0">
              <a:off x="0" y="0"/>
              <a:ext cx="11255883" cy="805561"/>
            </a:xfrm>
            <a:custGeom>
              <a:avLst/>
              <a:gdLst/>
              <a:ahLst/>
              <a:cxnLst/>
              <a:rect r="r" b="b" t="t" l="l"/>
              <a:pathLst>
                <a:path h="805561" w="11255883">
                  <a:moveTo>
                    <a:pt x="0" y="0"/>
                  </a:moveTo>
                  <a:lnTo>
                    <a:pt x="11255883" y="0"/>
                  </a:lnTo>
                  <a:lnTo>
                    <a:pt x="11255883" y="805561"/>
                  </a:lnTo>
                  <a:lnTo>
                    <a:pt x="0" y="805561"/>
                  </a:lnTo>
                  <a:close/>
                </a:path>
              </a:pathLst>
            </a:custGeom>
            <a:solidFill>
              <a:srgbClr val="5B0003"/>
            </a:solidFill>
          </p:spPr>
        </p:sp>
      </p:grpSp>
      <p:grpSp>
        <p:nvGrpSpPr>
          <p:cNvPr name="Group 8" id="8"/>
          <p:cNvGrpSpPr/>
          <p:nvPr/>
        </p:nvGrpSpPr>
        <p:grpSpPr>
          <a:xfrm rot="0">
            <a:off x="2559329" y="3135516"/>
            <a:ext cx="13184467" cy="118262"/>
            <a:chOff x="0" y="0"/>
            <a:chExt cx="17579289" cy="157683"/>
          </a:xfrm>
        </p:grpSpPr>
        <p:sp>
          <p:nvSpPr>
            <p:cNvPr name="Freeform 9" id="9"/>
            <p:cNvSpPr/>
            <p:nvPr/>
          </p:nvSpPr>
          <p:spPr>
            <a:xfrm flipH="false" flipV="false" rot="0">
              <a:off x="47371" y="0"/>
              <a:ext cx="17396842" cy="8725916"/>
            </a:xfrm>
            <a:custGeom>
              <a:avLst/>
              <a:gdLst/>
              <a:ahLst/>
              <a:cxnLst/>
              <a:rect r="r" b="b" t="t" l="l"/>
              <a:pathLst>
                <a:path h="8725916" w="17396842">
                  <a:moveTo>
                    <a:pt x="190881" y="635"/>
                  </a:moveTo>
                  <a:lnTo>
                    <a:pt x="286131" y="1016"/>
                  </a:lnTo>
                  <a:lnTo>
                    <a:pt x="285750" y="96266"/>
                  </a:lnTo>
                  <a:lnTo>
                    <a:pt x="190500" y="95885"/>
                  </a:lnTo>
                  <a:close/>
                  <a:moveTo>
                    <a:pt x="381000" y="96520"/>
                  </a:moveTo>
                  <a:lnTo>
                    <a:pt x="476250" y="96901"/>
                  </a:lnTo>
                  <a:lnTo>
                    <a:pt x="475869" y="192151"/>
                  </a:lnTo>
                  <a:lnTo>
                    <a:pt x="380619" y="191770"/>
                  </a:lnTo>
                  <a:close/>
                  <a:moveTo>
                    <a:pt x="571119" y="192405"/>
                  </a:moveTo>
                  <a:lnTo>
                    <a:pt x="666369" y="192786"/>
                  </a:lnTo>
                  <a:lnTo>
                    <a:pt x="665988" y="288036"/>
                  </a:lnTo>
                  <a:lnTo>
                    <a:pt x="570738" y="287655"/>
                  </a:lnTo>
                  <a:close/>
                  <a:moveTo>
                    <a:pt x="761238" y="288290"/>
                  </a:moveTo>
                  <a:lnTo>
                    <a:pt x="856488" y="288671"/>
                  </a:lnTo>
                  <a:lnTo>
                    <a:pt x="856107" y="383921"/>
                  </a:lnTo>
                  <a:lnTo>
                    <a:pt x="760857" y="383540"/>
                  </a:lnTo>
                  <a:close/>
                  <a:moveTo>
                    <a:pt x="951357" y="384175"/>
                  </a:moveTo>
                  <a:lnTo>
                    <a:pt x="1046607" y="384556"/>
                  </a:lnTo>
                  <a:lnTo>
                    <a:pt x="1046226" y="479806"/>
                  </a:lnTo>
                  <a:lnTo>
                    <a:pt x="950976" y="479425"/>
                  </a:lnTo>
                  <a:close/>
                  <a:moveTo>
                    <a:pt x="1141476" y="480060"/>
                  </a:moveTo>
                  <a:lnTo>
                    <a:pt x="1236726" y="480441"/>
                  </a:lnTo>
                  <a:lnTo>
                    <a:pt x="1236345" y="575691"/>
                  </a:lnTo>
                  <a:lnTo>
                    <a:pt x="1141095" y="575310"/>
                  </a:lnTo>
                  <a:close/>
                  <a:moveTo>
                    <a:pt x="1331595" y="575945"/>
                  </a:moveTo>
                  <a:lnTo>
                    <a:pt x="1426845" y="576326"/>
                  </a:lnTo>
                  <a:lnTo>
                    <a:pt x="1426464" y="671576"/>
                  </a:lnTo>
                  <a:lnTo>
                    <a:pt x="1331214" y="671195"/>
                  </a:lnTo>
                  <a:close/>
                  <a:moveTo>
                    <a:pt x="1521714" y="671830"/>
                  </a:moveTo>
                  <a:lnTo>
                    <a:pt x="1616964" y="672211"/>
                  </a:lnTo>
                  <a:lnTo>
                    <a:pt x="1616583" y="767461"/>
                  </a:lnTo>
                  <a:lnTo>
                    <a:pt x="1521333" y="767080"/>
                  </a:lnTo>
                  <a:close/>
                  <a:moveTo>
                    <a:pt x="1711833" y="767715"/>
                  </a:moveTo>
                  <a:lnTo>
                    <a:pt x="1807083" y="768096"/>
                  </a:lnTo>
                  <a:lnTo>
                    <a:pt x="1806702" y="863346"/>
                  </a:lnTo>
                  <a:lnTo>
                    <a:pt x="1711452" y="862965"/>
                  </a:lnTo>
                  <a:close/>
                  <a:moveTo>
                    <a:pt x="1901952" y="863600"/>
                  </a:moveTo>
                  <a:lnTo>
                    <a:pt x="1997202" y="863981"/>
                  </a:lnTo>
                  <a:lnTo>
                    <a:pt x="1996821" y="959231"/>
                  </a:lnTo>
                  <a:lnTo>
                    <a:pt x="1901571" y="958850"/>
                  </a:lnTo>
                  <a:close/>
                  <a:moveTo>
                    <a:pt x="2092071" y="959485"/>
                  </a:moveTo>
                  <a:lnTo>
                    <a:pt x="2187321" y="959866"/>
                  </a:lnTo>
                  <a:lnTo>
                    <a:pt x="2186940" y="1055116"/>
                  </a:lnTo>
                  <a:lnTo>
                    <a:pt x="2091690" y="1054735"/>
                  </a:lnTo>
                  <a:close/>
                  <a:moveTo>
                    <a:pt x="2282190" y="1055370"/>
                  </a:moveTo>
                  <a:lnTo>
                    <a:pt x="2377440" y="1055751"/>
                  </a:lnTo>
                  <a:lnTo>
                    <a:pt x="2377059" y="1151001"/>
                  </a:lnTo>
                  <a:lnTo>
                    <a:pt x="2281809" y="1150620"/>
                  </a:lnTo>
                  <a:close/>
                  <a:moveTo>
                    <a:pt x="2472309" y="1151255"/>
                  </a:moveTo>
                  <a:lnTo>
                    <a:pt x="2567559" y="1151636"/>
                  </a:lnTo>
                  <a:lnTo>
                    <a:pt x="2567178" y="1246886"/>
                  </a:lnTo>
                  <a:lnTo>
                    <a:pt x="2471928" y="1246505"/>
                  </a:lnTo>
                  <a:close/>
                  <a:moveTo>
                    <a:pt x="2662428" y="1247140"/>
                  </a:moveTo>
                  <a:lnTo>
                    <a:pt x="2757678" y="1247521"/>
                  </a:lnTo>
                  <a:lnTo>
                    <a:pt x="2757297" y="1342771"/>
                  </a:lnTo>
                  <a:lnTo>
                    <a:pt x="2662047" y="1342390"/>
                  </a:lnTo>
                  <a:close/>
                  <a:moveTo>
                    <a:pt x="2852547" y="1343025"/>
                  </a:moveTo>
                  <a:lnTo>
                    <a:pt x="2947797" y="1343406"/>
                  </a:lnTo>
                  <a:lnTo>
                    <a:pt x="2947416" y="1438656"/>
                  </a:lnTo>
                  <a:lnTo>
                    <a:pt x="2852166" y="1438275"/>
                  </a:lnTo>
                  <a:close/>
                  <a:moveTo>
                    <a:pt x="3042666" y="1438910"/>
                  </a:moveTo>
                  <a:lnTo>
                    <a:pt x="3137916" y="1439291"/>
                  </a:lnTo>
                  <a:lnTo>
                    <a:pt x="3137535" y="1534541"/>
                  </a:lnTo>
                  <a:lnTo>
                    <a:pt x="3042285" y="1534160"/>
                  </a:lnTo>
                  <a:close/>
                  <a:moveTo>
                    <a:pt x="3232785" y="1534795"/>
                  </a:moveTo>
                  <a:lnTo>
                    <a:pt x="3328035" y="1535176"/>
                  </a:lnTo>
                  <a:lnTo>
                    <a:pt x="3327654" y="1630426"/>
                  </a:lnTo>
                  <a:lnTo>
                    <a:pt x="3232404" y="1630045"/>
                  </a:lnTo>
                  <a:close/>
                  <a:moveTo>
                    <a:pt x="3422904" y="1630680"/>
                  </a:moveTo>
                  <a:lnTo>
                    <a:pt x="3518154" y="1631061"/>
                  </a:lnTo>
                  <a:lnTo>
                    <a:pt x="3517773" y="1726311"/>
                  </a:lnTo>
                  <a:lnTo>
                    <a:pt x="3422523" y="1725930"/>
                  </a:lnTo>
                  <a:close/>
                  <a:moveTo>
                    <a:pt x="3613023" y="1726565"/>
                  </a:moveTo>
                  <a:lnTo>
                    <a:pt x="3708273" y="1726946"/>
                  </a:lnTo>
                  <a:lnTo>
                    <a:pt x="3707892" y="1822196"/>
                  </a:lnTo>
                  <a:lnTo>
                    <a:pt x="3612642" y="1821815"/>
                  </a:lnTo>
                  <a:close/>
                  <a:moveTo>
                    <a:pt x="3803142" y="1822450"/>
                  </a:moveTo>
                  <a:lnTo>
                    <a:pt x="3898392" y="1822831"/>
                  </a:lnTo>
                  <a:lnTo>
                    <a:pt x="3898011" y="1918081"/>
                  </a:lnTo>
                  <a:lnTo>
                    <a:pt x="3802761" y="1917700"/>
                  </a:lnTo>
                  <a:close/>
                  <a:moveTo>
                    <a:pt x="3993261" y="1918335"/>
                  </a:moveTo>
                  <a:lnTo>
                    <a:pt x="4088511" y="1918716"/>
                  </a:lnTo>
                  <a:lnTo>
                    <a:pt x="4088130" y="2013966"/>
                  </a:lnTo>
                  <a:lnTo>
                    <a:pt x="3992880" y="2013585"/>
                  </a:lnTo>
                  <a:close/>
                  <a:moveTo>
                    <a:pt x="4183380" y="2014220"/>
                  </a:moveTo>
                  <a:lnTo>
                    <a:pt x="4278630" y="2014601"/>
                  </a:lnTo>
                  <a:lnTo>
                    <a:pt x="4278249" y="2109851"/>
                  </a:lnTo>
                  <a:lnTo>
                    <a:pt x="4182999" y="2109470"/>
                  </a:lnTo>
                  <a:close/>
                  <a:moveTo>
                    <a:pt x="4373499" y="2110105"/>
                  </a:moveTo>
                  <a:lnTo>
                    <a:pt x="4468749" y="2110486"/>
                  </a:lnTo>
                  <a:lnTo>
                    <a:pt x="4468368" y="2205736"/>
                  </a:lnTo>
                  <a:lnTo>
                    <a:pt x="4373118" y="2205355"/>
                  </a:lnTo>
                  <a:close/>
                  <a:moveTo>
                    <a:pt x="4563618" y="2205990"/>
                  </a:moveTo>
                  <a:lnTo>
                    <a:pt x="4658868" y="2206371"/>
                  </a:lnTo>
                  <a:lnTo>
                    <a:pt x="4658487" y="2301621"/>
                  </a:lnTo>
                  <a:lnTo>
                    <a:pt x="4563237" y="2301240"/>
                  </a:lnTo>
                  <a:close/>
                  <a:moveTo>
                    <a:pt x="4753737" y="2301875"/>
                  </a:moveTo>
                  <a:lnTo>
                    <a:pt x="4848987" y="2302256"/>
                  </a:lnTo>
                  <a:lnTo>
                    <a:pt x="4848606" y="2397506"/>
                  </a:lnTo>
                  <a:lnTo>
                    <a:pt x="4753356" y="2397125"/>
                  </a:lnTo>
                  <a:close/>
                  <a:moveTo>
                    <a:pt x="4943856" y="2397760"/>
                  </a:moveTo>
                  <a:lnTo>
                    <a:pt x="5039106" y="2398141"/>
                  </a:lnTo>
                  <a:lnTo>
                    <a:pt x="5038725" y="2493391"/>
                  </a:lnTo>
                  <a:lnTo>
                    <a:pt x="4943475" y="2493010"/>
                  </a:lnTo>
                  <a:close/>
                  <a:moveTo>
                    <a:pt x="5133975" y="2493645"/>
                  </a:moveTo>
                  <a:lnTo>
                    <a:pt x="5229225" y="2494026"/>
                  </a:lnTo>
                  <a:lnTo>
                    <a:pt x="5228844" y="2589276"/>
                  </a:lnTo>
                  <a:lnTo>
                    <a:pt x="5133594" y="2588895"/>
                  </a:lnTo>
                  <a:close/>
                  <a:moveTo>
                    <a:pt x="5324094" y="2589530"/>
                  </a:moveTo>
                  <a:lnTo>
                    <a:pt x="5419344" y="2589911"/>
                  </a:lnTo>
                  <a:lnTo>
                    <a:pt x="5418963" y="2685161"/>
                  </a:lnTo>
                  <a:lnTo>
                    <a:pt x="5323713" y="2684780"/>
                  </a:lnTo>
                  <a:close/>
                  <a:moveTo>
                    <a:pt x="5514213" y="2685415"/>
                  </a:moveTo>
                  <a:lnTo>
                    <a:pt x="5609463" y="2685796"/>
                  </a:lnTo>
                  <a:lnTo>
                    <a:pt x="5609082" y="2781046"/>
                  </a:lnTo>
                  <a:lnTo>
                    <a:pt x="5513832" y="2780665"/>
                  </a:lnTo>
                  <a:close/>
                  <a:moveTo>
                    <a:pt x="5704332" y="2781300"/>
                  </a:moveTo>
                  <a:lnTo>
                    <a:pt x="5799582" y="2781681"/>
                  </a:lnTo>
                  <a:lnTo>
                    <a:pt x="5799201" y="2876931"/>
                  </a:lnTo>
                  <a:lnTo>
                    <a:pt x="5703951" y="2876550"/>
                  </a:lnTo>
                  <a:close/>
                  <a:moveTo>
                    <a:pt x="5894451" y="2877185"/>
                  </a:moveTo>
                  <a:lnTo>
                    <a:pt x="5989701" y="2877566"/>
                  </a:lnTo>
                  <a:lnTo>
                    <a:pt x="5989320" y="2972816"/>
                  </a:lnTo>
                  <a:lnTo>
                    <a:pt x="5894070" y="2972435"/>
                  </a:lnTo>
                  <a:close/>
                  <a:moveTo>
                    <a:pt x="6084570" y="2973070"/>
                  </a:moveTo>
                  <a:lnTo>
                    <a:pt x="6179820" y="2973451"/>
                  </a:lnTo>
                  <a:lnTo>
                    <a:pt x="6179439" y="3068701"/>
                  </a:lnTo>
                  <a:lnTo>
                    <a:pt x="6084189" y="3068320"/>
                  </a:lnTo>
                  <a:close/>
                  <a:moveTo>
                    <a:pt x="6274689" y="3068955"/>
                  </a:moveTo>
                  <a:lnTo>
                    <a:pt x="6369939" y="3069336"/>
                  </a:lnTo>
                  <a:lnTo>
                    <a:pt x="6369558" y="3164586"/>
                  </a:lnTo>
                  <a:lnTo>
                    <a:pt x="6274308" y="3164205"/>
                  </a:lnTo>
                  <a:close/>
                  <a:moveTo>
                    <a:pt x="6464808" y="3164840"/>
                  </a:moveTo>
                  <a:lnTo>
                    <a:pt x="6560058" y="3165221"/>
                  </a:lnTo>
                  <a:lnTo>
                    <a:pt x="6559677" y="3260471"/>
                  </a:lnTo>
                  <a:lnTo>
                    <a:pt x="6464427" y="3260090"/>
                  </a:lnTo>
                  <a:close/>
                  <a:moveTo>
                    <a:pt x="6654927" y="3260725"/>
                  </a:moveTo>
                  <a:lnTo>
                    <a:pt x="6750177" y="3261106"/>
                  </a:lnTo>
                  <a:lnTo>
                    <a:pt x="6749796" y="3356356"/>
                  </a:lnTo>
                  <a:lnTo>
                    <a:pt x="6654546" y="3355975"/>
                  </a:lnTo>
                  <a:close/>
                  <a:moveTo>
                    <a:pt x="6845046" y="3356610"/>
                  </a:moveTo>
                  <a:lnTo>
                    <a:pt x="6940296" y="3356991"/>
                  </a:lnTo>
                  <a:lnTo>
                    <a:pt x="6939915" y="3452241"/>
                  </a:lnTo>
                  <a:lnTo>
                    <a:pt x="6844665" y="3451860"/>
                  </a:lnTo>
                  <a:close/>
                  <a:moveTo>
                    <a:pt x="7035165" y="3452495"/>
                  </a:moveTo>
                  <a:lnTo>
                    <a:pt x="7130415" y="3452876"/>
                  </a:lnTo>
                  <a:lnTo>
                    <a:pt x="7130034" y="3548126"/>
                  </a:lnTo>
                  <a:lnTo>
                    <a:pt x="7034784" y="3547745"/>
                  </a:lnTo>
                  <a:close/>
                  <a:moveTo>
                    <a:pt x="7225284" y="3548380"/>
                  </a:moveTo>
                  <a:lnTo>
                    <a:pt x="7320534" y="3548761"/>
                  </a:lnTo>
                  <a:lnTo>
                    <a:pt x="7320153" y="3644011"/>
                  </a:lnTo>
                  <a:lnTo>
                    <a:pt x="7224903" y="3643630"/>
                  </a:lnTo>
                  <a:close/>
                  <a:moveTo>
                    <a:pt x="7415403" y="3644265"/>
                  </a:moveTo>
                  <a:lnTo>
                    <a:pt x="7510653" y="3644646"/>
                  </a:lnTo>
                  <a:lnTo>
                    <a:pt x="7510272" y="3739896"/>
                  </a:lnTo>
                  <a:lnTo>
                    <a:pt x="7415022" y="3739515"/>
                  </a:lnTo>
                  <a:close/>
                  <a:moveTo>
                    <a:pt x="7605522" y="3740150"/>
                  </a:moveTo>
                  <a:lnTo>
                    <a:pt x="7700772" y="3740531"/>
                  </a:lnTo>
                  <a:lnTo>
                    <a:pt x="7700391" y="3835781"/>
                  </a:lnTo>
                  <a:lnTo>
                    <a:pt x="7605141" y="3835400"/>
                  </a:lnTo>
                  <a:close/>
                  <a:moveTo>
                    <a:pt x="7795641" y="3836035"/>
                  </a:moveTo>
                  <a:lnTo>
                    <a:pt x="7890891" y="3836416"/>
                  </a:lnTo>
                  <a:lnTo>
                    <a:pt x="7890510" y="3931666"/>
                  </a:lnTo>
                  <a:lnTo>
                    <a:pt x="7795260" y="3931285"/>
                  </a:lnTo>
                  <a:close/>
                  <a:moveTo>
                    <a:pt x="7985760" y="3931920"/>
                  </a:moveTo>
                  <a:lnTo>
                    <a:pt x="8081010" y="3932301"/>
                  </a:lnTo>
                  <a:lnTo>
                    <a:pt x="8080629" y="4027551"/>
                  </a:lnTo>
                  <a:lnTo>
                    <a:pt x="7985379" y="4027170"/>
                  </a:lnTo>
                  <a:close/>
                  <a:moveTo>
                    <a:pt x="8175879" y="4027805"/>
                  </a:moveTo>
                  <a:lnTo>
                    <a:pt x="8271129" y="4028186"/>
                  </a:lnTo>
                  <a:lnTo>
                    <a:pt x="8270748" y="4123436"/>
                  </a:lnTo>
                  <a:lnTo>
                    <a:pt x="8175498" y="4123055"/>
                  </a:lnTo>
                  <a:close/>
                  <a:moveTo>
                    <a:pt x="8365998" y="4123690"/>
                  </a:moveTo>
                  <a:lnTo>
                    <a:pt x="8461248" y="4124071"/>
                  </a:lnTo>
                  <a:lnTo>
                    <a:pt x="8460867" y="4219321"/>
                  </a:lnTo>
                  <a:lnTo>
                    <a:pt x="8365617" y="4218940"/>
                  </a:lnTo>
                  <a:close/>
                  <a:moveTo>
                    <a:pt x="8556117" y="4219575"/>
                  </a:moveTo>
                  <a:lnTo>
                    <a:pt x="8651367" y="4219956"/>
                  </a:lnTo>
                  <a:lnTo>
                    <a:pt x="8650986" y="4315206"/>
                  </a:lnTo>
                  <a:lnTo>
                    <a:pt x="8555736" y="4314825"/>
                  </a:lnTo>
                  <a:close/>
                  <a:moveTo>
                    <a:pt x="8746236" y="4315460"/>
                  </a:moveTo>
                  <a:lnTo>
                    <a:pt x="8841486" y="4315841"/>
                  </a:lnTo>
                  <a:lnTo>
                    <a:pt x="8841105" y="4411091"/>
                  </a:lnTo>
                  <a:lnTo>
                    <a:pt x="8745855" y="4410710"/>
                  </a:lnTo>
                  <a:close/>
                  <a:moveTo>
                    <a:pt x="8936355" y="4411345"/>
                  </a:moveTo>
                  <a:lnTo>
                    <a:pt x="9031605" y="4411726"/>
                  </a:lnTo>
                  <a:lnTo>
                    <a:pt x="9031224" y="4506976"/>
                  </a:lnTo>
                  <a:lnTo>
                    <a:pt x="8935974" y="4506595"/>
                  </a:lnTo>
                  <a:close/>
                  <a:moveTo>
                    <a:pt x="9126474" y="4507230"/>
                  </a:moveTo>
                  <a:lnTo>
                    <a:pt x="9221724" y="4507611"/>
                  </a:lnTo>
                  <a:lnTo>
                    <a:pt x="9221343" y="4602861"/>
                  </a:lnTo>
                  <a:lnTo>
                    <a:pt x="9126093" y="4602480"/>
                  </a:lnTo>
                  <a:close/>
                  <a:moveTo>
                    <a:pt x="9316593" y="4603115"/>
                  </a:moveTo>
                  <a:lnTo>
                    <a:pt x="9411843" y="4603496"/>
                  </a:lnTo>
                  <a:lnTo>
                    <a:pt x="9411462" y="4698746"/>
                  </a:lnTo>
                  <a:lnTo>
                    <a:pt x="9316212" y="4698365"/>
                  </a:lnTo>
                  <a:close/>
                  <a:moveTo>
                    <a:pt x="9506712" y="4699000"/>
                  </a:moveTo>
                  <a:lnTo>
                    <a:pt x="9601962" y="4699381"/>
                  </a:lnTo>
                  <a:lnTo>
                    <a:pt x="9601581" y="4794631"/>
                  </a:lnTo>
                  <a:lnTo>
                    <a:pt x="9506331" y="4794250"/>
                  </a:lnTo>
                  <a:close/>
                  <a:moveTo>
                    <a:pt x="9696831" y="4794885"/>
                  </a:moveTo>
                  <a:lnTo>
                    <a:pt x="9792081" y="4795266"/>
                  </a:lnTo>
                  <a:lnTo>
                    <a:pt x="9791700" y="4890516"/>
                  </a:lnTo>
                  <a:lnTo>
                    <a:pt x="9696450" y="4890135"/>
                  </a:lnTo>
                  <a:close/>
                  <a:moveTo>
                    <a:pt x="9886950" y="4890770"/>
                  </a:moveTo>
                  <a:lnTo>
                    <a:pt x="9982200" y="4891151"/>
                  </a:lnTo>
                  <a:lnTo>
                    <a:pt x="9981819" y="4986401"/>
                  </a:lnTo>
                  <a:lnTo>
                    <a:pt x="9886569" y="4986020"/>
                  </a:lnTo>
                  <a:close/>
                  <a:moveTo>
                    <a:pt x="10077069" y="4986655"/>
                  </a:moveTo>
                  <a:lnTo>
                    <a:pt x="10172319" y="4987036"/>
                  </a:lnTo>
                  <a:lnTo>
                    <a:pt x="10171938" y="5082286"/>
                  </a:lnTo>
                  <a:lnTo>
                    <a:pt x="10076688" y="5081905"/>
                  </a:lnTo>
                  <a:close/>
                  <a:moveTo>
                    <a:pt x="10267188" y="5082540"/>
                  </a:moveTo>
                  <a:lnTo>
                    <a:pt x="10362438" y="5082921"/>
                  </a:lnTo>
                  <a:lnTo>
                    <a:pt x="10362057" y="5178171"/>
                  </a:lnTo>
                  <a:lnTo>
                    <a:pt x="10266807" y="5177790"/>
                  </a:lnTo>
                  <a:close/>
                  <a:moveTo>
                    <a:pt x="10457307" y="5178425"/>
                  </a:moveTo>
                  <a:lnTo>
                    <a:pt x="10552557" y="5178806"/>
                  </a:lnTo>
                  <a:lnTo>
                    <a:pt x="10552176" y="5274056"/>
                  </a:lnTo>
                  <a:lnTo>
                    <a:pt x="10456926" y="5273675"/>
                  </a:lnTo>
                  <a:close/>
                  <a:moveTo>
                    <a:pt x="10647426" y="5274310"/>
                  </a:moveTo>
                  <a:lnTo>
                    <a:pt x="10742676" y="5274691"/>
                  </a:lnTo>
                  <a:lnTo>
                    <a:pt x="10742295" y="5369941"/>
                  </a:lnTo>
                  <a:lnTo>
                    <a:pt x="10647045" y="5369560"/>
                  </a:lnTo>
                  <a:close/>
                  <a:moveTo>
                    <a:pt x="10837545" y="5370195"/>
                  </a:moveTo>
                  <a:lnTo>
                    <a:pt x="10932795" y="5370576"/>
                  </a:lnTo>
                  <a:lnTo>
                    <a:pt x="10932414" y="5465826"/>
                  </a:lnTo>
                  <a:lnTo>
                    <a:pt x="10837164" y="5465445"/>
                  </a:lnTo>
                  <a:close/>
                  <a:moveTo>
                    <a:pt x="11027664" y="5466080"/>
                  </a:moveTo>
                  <a:lnTo>
                    <a:pt x="11122914" y="5466461"/>
                  </a:lnTo>
                  <a:lnTo>
                    <a:pt x="11122533" y="5561711"/>
                  </a:lnTo>
                  <a:lnTo>
                    <a:pt x="11027283" y="5561330"/>
                  </a:lnTo>
                  <a:close/>
                  <a:moveTo>
                    <a:pt x="11217783" y="5561965"/>
                  </a:moveTo>
                  <a:lnTo>
                    <a:pt x="11313033" y="5562346"/>
                  </a:lnTo>
                  <a:lnTo>
                    <a:pt x="11312652" y="5657596"/>
                  </a:lnTo>
                  <a:lnTo>
                    <a:pt x="11217402" y="5657215"/>
                  </a:lnTo>
                  <a:close/>
                  <a:moveTo>
                    <a:pt x="11407902" y="5657850"/>
                  </a:moveTo>
                  <a:lnTo>
                    <a:pt x="11503152" y="5658231"/>
                  </a:lnTo>
                  <a:lnTo>
                    <a:pt x="11502771" y="5753481"/>
                  </a:lnTo>
                  <a:lnTo>
                    <a:pt x="11407521" y="5753100"/>
                  </a:lnTo>
                  <a:close/>
                  <a:moveTo>
                    <a:pt x="11598021" y="5753735"/>
                  </a:moveTo>
                  <a:lnTo>
                    <a:pt x="11693271" y="5754116"/>
                  </a:lnTo>
                  <a:lnTo>
                    <a:pt x="11692890" y="5849366"/>
                  </a:lnTo>
                  <a:lnTo>
                    <a:pt x="11597640" y="5848985"/>
                  </a:lnTo>
                  <a:close/>
                  <a:moveTo>
                    <a:pt x="11788140" y="5849620"/>
                  </a:moveTo>
                  <a:lnTo>
                    <a:pt x="11883390" y="5850001"/>
                  </a:lnTo>
                  <a:lnTo>
                    <a:pt x="11883009" y="5945251"/>
                  </a:lnTo>
                  <a:lnTo>
                    <a:pt x="11787759" y="5944870"/>
                  </a:lnTo>
                  <a:close/>
                  <a:moveTo>
                    <a:pt x="11978259" y="5945505"/>
                  </a:moveTo>
                  <a:lnTo>
                    <a:pt x="12073509" y="5945886"/>
                  </a:lnTo>
                  <a:lnTo>
                    <a:pt x="12073128" y="6041136"/>
                  </a:lnTo>
                  <a:lnTo>
                    <a:pt x="11977878" y="6040755"/>
                  </a:lnTo>
                  <a:close/>
                  <a:moveTo>
                    <a:pt x="12168378" y="6041390"/>
                  </a:moveTo>
                  <a:lnTo>
                    <a:pt x="12263628" y="6041771"/>
                  </a:lnTo>
                  <a:lnTo>
                    <a:pt x="12263247" y="6137021"/>
                  </a:lnTo>
                  <a:lnTo>
                    <a:pt x="12167997" y="6136640"/>
                  </a:lnTo>
                  <a:close/>
                  <a:moveTo>
                    <a:pt x="12358497" y="6137275"/>
                  </a:moveTo>
                  <a:lnTo>
                    <a:pt x="12453747" y="6137656"/>
                  </a:lnTo>
                  <a:lnTo>
                    <a:pt x="12453366" y="6232906"/>
                  </a:lnTo>
                  <a:lnTo>
                    <a:pt x="12358116" y="6232525"/>
                  </a:lnTo>
                  <a:close/>
                  <a:moveTo>
                    <a:pt x="12548616" y="6233160"/>
                  </a:moveTo>
                  <a:lnTo>
                    <a:pt x="12643866" y="6233541"/>
                  </a:lnTo>
                  <a:lnTo>
                    <a:pt x="12643485" y="6328791"/>
                  </a:lnTo>
                  <a:lnTo>
                    <a:pt x="12548235" y="6328410"/>
                  </a:lnTo>
                  <a:close/>
                  <a:moveTo>
                    <a:pt x="12738735" y="6329045"/>
                  </a:moveTo>
                  <a:lnTo>
                    <a:pt x="12833985" y="6329426"/>
                  </a:lnTo>
                  <a:lnTo>
                    <a:pt x="12833604" y="6424676"/>
                  </a:lnTo>
                  <a:lnTo>
                    <a:pt x="12738354" y="6424295"/>
                  </a:lnTo>
                  <a:close/>
                  <a:moveTo>
                    <a:pt x="12928854" y="6424930"/>
                  </a:moveTo>
                  <a:lnTo>
                    <a:pt x="13024104" y="6425311"/>
                  </a:lnTo>
                  <a:lnTo>
                    <a:pt x="13023723" y="6520561"/>
                  </a:lnTo>
                  <a:lnTo>
                    <a:pt x="12928473" y="6520180"/>
                  </a:lnTo>
                  <a:close/>
                  <a:moveTo>
                    <a:pt x="13118973" y="6520815"/>
                  </a:moveTo>
                  <a:lnTo>
                    <a:pt x="13214223" y="6521196"/>
                  </a:lnTo>
                  <a:lnTo>
                    <a:pt x="13213843" y="6616446"/>
                  </a:lnTo>
                  <a:lnTo>
                    <a:pt x="13118593" y="6616065"/>
                  </a:lnTo>
                  <a:close/>
                  <a:moveTo>
                    <a:pt x="13309093" y="6616700"/>
                  </a:moveTo>
                  <a:lnTo>
                    <a:pt x="13404343" y="6617081"/>
                  </a:lnTo>
                  <a:lnTo>
                    <a:pt x="13403961" y="6712331"/>
                  </a:lnTo>
                  <a:lnTo>
                    <a:pt x="13308711" y="6711950"/>
                  </a:lnTo>
                  <a:close/>
                  <a:moveTo>
                    <a:pt x="13499211" y="6712585"/>
                  </a:moveTo>
                  <a:lnTo>
                    <a:pt x="13594461" y="6712966"/>
                  </a:lnTo>
                  <a:lnTo>
                    <a:pt x="13594080" y="6808216"/>
                  </a:lnTo>
                  <a:lnTo>
                    <a:pt x="13498830" y="6807835"/>
                  </a:lnTo>
                  <a:close/>
                  <a:moveTo>
                    <a:pt x="13689330" y="6808470"/>
                  </a:moveTo>
                  <a:lnTo>
                    <a:pt x="13784580" y="6808851"/>
                  </a:lnTo>
                  <a:lnTo>
                    <a:pt x="13784199" y="6904101"/>
                  </a:lnTo>
                  <a:lnTo>
                    <a:pt x="13688949" y="6903720"/>
                  </a:lnTo>
                  <a:close/>
                  <a:moveTo>
                    <a:pt x="13879449" y="6904355"/>
                  </a:moveTo>
                  <a:lnTo>
                    <a:pt x="13974699" y="6904736"/>
                  </a:lnTo>
                  <a:lnTo>
                    <a:pt x="13974319" y="6999986"/>
                  </a:lnTo>
                  <a:lnTo>
                    <a:pt x="13879069" y="6999605"/>
                  </a:lnTo>
                  <a:close/>
                  <a:moveTo>
                    <a:pt x="14069569" y="7000240"/>
                  </a:moveTo>
                  <a:lnTo>
                    <a:pt x="14164819" y="7000621"/>
                  </a:lnTo>
                  <a:lnTo>
                    <a:pt x="14164437" y="7095871"/>
                  </a:lnTo>
                  <a:lnTo>
                    <a:pt x="14069187" y="7095490"/>
                  </a:lnTo>
                  <a:close/>
                  <a:moveTo>
                    <a:pt x="14259687" y="7096125"/>
                  </a:moveTo>
                  <a:lnTo>
                    <a:pt x="14354937" y="7096506"/>
                  </a:lnTo>
                  <a:lnTo>
                    <a:pt x="14354556" y="7191756"/>
                  </a:lnTo>
                  <a:lnTo>
                    <a:pt x="14259306" y="7191375"/>
                  </a:lnTo>
                  <a:close/>
                  <a:moveTo>
                    <a:pt x="14449806" y="7192010"/>
                  </a:moveTo>
                  <a:lnTo>
                    <a:pt x="14545056" y="7192391"/>
                  </a:lnTo>
                  <a:lnTo>
                    <a:pt x="14544675" y="7287641"/>
                  </a:lnTo>
                  <a:lnTo>
                    <a:pt x="14449425" y="7287260"/>
                  </a:lnTo>
                  <a:close/>
                  <a:moveTo>
                    <a:pt x="14639925" y="7287895"/>
                  </a:moveTo>
                  <a:lnTo>
                    <a:pt x="14735175" y="7288276"/>
                  </a:lnTo>
                  <a:lnTo>
                    <a:pt x="14734793" y="7383526"/>
                  </a:lnTo>
                  <a:lnTo>
                    <a:pt x="14639543" y="7383145"/>
                  </a:lnTo>
                  <a:close/>
                  <a:moveTo>
                    <a:pt x="14830043" y="7383780"/>
                  </a:moveTo>
                  <a:lnTo>
                    <a:pt x="14925293" y="7384161"/>
                  </a:lnTo>
                  <a:lnTo>
                    <a:pt x="14924914" y="7479411"/>
                  </a:lnTo>
                  <a:lnTo>
                    <a:pt x="14829664" y="7479030"/>
                  </a:lnTo>
                  <a:close/>
                  <a:moveTo>
                    <a:pt x="15020164" y="7479665"/>
                  </a:moveTo>
                  <a:lnTo>
                    <a:pt x="15115414" y="7480046"/>
                  </a:lnTo>
                  <a:lnTo>
                    <a:pt x="15115032" y="7575296"/>
                  </a:lnTo>
                  <a:lnTo>
                    <a:pt x="15019782" y="7574915"/>
                  </a:lnTo>
                  <a:close/>
                  <a:moveTo>
                    <a:pt x="15210282" y="7575550"/>
                  </a:moveTo>
                  <a:lnTo>
                    <a:pt x="15305532" y="7575931"/>
                  </a:lnTo>
                  <a:lnTo>
                    <a:pt x="15305151" y="7671181"/>
                  </a:lnTo>
                  <a:lnTo>
                    <a:pt x="15209901" y="7670800"/>
                  </a:lnTo>
                  <a:close/>
                  <a:moveTo>
                    <a:pt x="15400401" y="7671435"/>
                  </a:moveTo>
                  <a:lnTo>
                    <a:pt x="15495651" y="7671816"/>
                  </a:lnTo>
                  <a:lnTo>
                    <a:pt x="15495269" y="7767066"/>
                  </a:lnTo>
                  <a:lnTo>
                    <a:pt x="15400019" y="7766685"/>
                  </a:lnTo>
                  <a:close/>
                  <a:moveTo>
                    <a:pt x="15590519" y="7767320"/>
                  </a:moveTo>
                  <a:lnTo>
                    <a:pt x="15685769" y="7767701"/>
                  </a:lnTo>
                  <a:lnTo>
                    <a:pt x="15685390" y="7862951"/>
                  </a:lnTo>
                  <a:lnTo>
                    <a:pt x="15590140" y="7862570"/>
                  </a:lnTo>
                  <a:close/>
                  <a:moveTo>
                    <a:pt x="15780640" y="7863205"/>
                  </a:moveTo>
                  <a:lnTo>
                    <a:pt x="15875890" y="7863586"/>
                  </a:lnTo>
                  <a:lnTo>
                    <a:pt x="15875508" y="7958836"/>
                  </a:lnTo>
                  <a:lnTo>
                    <a:pt x="15780258" y="7958455"/>
                  </a:lnTo>
                  <a:close/>
                  <a:moveTo>
                    <a:pt x="15970758" y="7959090"/>
                  </a:moveTo>
                  <a:lnTo>
                    <a:pt x="16066008" y="7959471"/>
                  </a:lnTo>
                  <a:lnTo>
                    <a:pt x="16065627" y="8054721"/>
                  </a:lnTo>
                  <a:lnTo>
                    <a:pt x="15970377" y="8054340"/>
                  </a:lnTo>
                  <a:close/>
                  <a:moveTo>
                    <a:pt x="16160877" y="8054975"/>
                  </a:moveTo>
                  <a:lnTo>
                    <a:pt x="16256127" y="8055356"/>
                  </a:lnTo>
                  <a:lnTo>
                    <a:pt x="16255746" y="8150606"/>
                  </a:lnTo>
                  <a:lnTo>
                    <a:pt x="16160496" y="8150225"/>
                  </a:lnTo>
                  <a:close/>
                  <a:moveTo>
                    <a:pt x="16350996" y="8150860"/>
                  </a:moveTo>
                  <a:lnTo>
                    <a:pt x="16446246" y="8151241"/>
                  </a:lnTo>
                  <a:lnTo>
                    <a:pt x="16445866" y="8246491"/>
                  </a:lnTo>
                  <a:lnTo>
                    <a:pt x="16350616" y="8246110"/>
                  </a:lnTo>
                  <a:close/>
                  <a:moveTo>
                    <a:pt x="16541116" y="8246745"/>
                  </a:moveTo>
                  <a:lnTo>
                    <a:pt x="16636366" y="8247126"/>
                  </a:lnTo>
                  <a:lnTo>
                    <a:pt x="16635984" y="8342376"/>
                  </a:lnTo>
                  <a:lnTo>
                    <a:pt x="16540734" y="8341995"/>
                  </a:lnTo>
                  <a:close/>
                  <a:moveTo>
                    <a:pt x="16731234" y="8342630"/>
                  </a:moveTo>
                  <a:lnTo>
                    <a:pt x="16826484" y="8343011"/>
                  </a:lnTo>
                  <a:lnTo>
                    <a:pt x="16826103" y="8438261"/>
                  </a:lnTo>
                  <a:lnTo>
                    <a:pt x="16730853" y="8437880"/>
                  </a:lnTo>
                  <a:close/>
                  <a:moveTo>
                    <a:pt x="16921353" y="8438515"/>
                  </a:moveTo>
                  <a:lnTo>
                    <a:pt x="17016603" y="8438896"/>
                  </a:lnTo>
                  <a:lnTo>
                    <a:pt x="17016222" y="8534146"/>
                  </a:lnTo>
                  <a:lnTo>
                    <a:pt x="16920972" y="8533765"/>
                  </a:lnTo>
                  <a:close/>
                  <a:moveTo>
                    <a:pt x="17111472" y="8534400"/>
                  </a:moveTo>
                  <a:lnTo>
                    <a:pt x="17206722" y="8534781"/>
                  </a:lnTo>
                  <a:lnTo>
                    <a:pt x="17206342" y="8630031"/>
                  </a:lnTo>
                  <a:lnTo>
                    <a:pt x="17111092" y="8629650"/>
                  </a:lnTo>
                  <a:close/>
                  <a:moveTo>
                    <a:pt x="17301592" y="8630285"/>
                  </a:moveTo>
                  <a:lnTo>
                    <a:pt x="17396842" y="8630666"/>
                  </a:lnTo>
                  <a:lnTo>
                    <a:pt x="17396460" y="8725916"/>
                  </a:lnTo>
                  <a:lnTo>
                    <a:pt x="17301210" y="8725535"/>
                  </a:lnTo>
                  <a:close/>
                  <a:moveTo>
                    <a:pt x="381" y="0"/>
                  </a:moveTo>
                  <a:lnTo>
                    <a:pt x="95631" y="381"/>
                  </a:lnTo>
                  <a:lnTo>
                    <a:pt x="95250" y="95631"/>
                  </a:lnTo>
                  <a:lnTo>
                    <a:pt x="0" y="95250"/>
                  </a:lnTo>
                  <a:close/>
                </a:path>
              </a:pathLst>
            </a:custGeom>
            <a:solidFill>
              <a:srgbClr val="8D9193"/>
            </a:solidFill>
          </p:spPr>
        </p:sp>
      </p:grpSp>
      <p:sp>
        <p:nvSpPr>
          <p:cNvPr name="Freeform 10" id="10"/>
          <p:cNvSpPr/>
          <p:nvPr/>
        </p:nvSpPr>
        <p:spPr>
          <a:xfrm flipH="false" flipV="false" rot="0">
            <a:off x="2269560" y="3191980"/>
            <a:ext cx="588054" cy="2259692"/>
          </a:xfrm>
          <a:custGeom>
            <a:avLst/>
            <a:gdLst/>
            <a:ahLst/>
            <a:cxnLst/>
            <a:rect r="r" b="b" t="t" l="l"/>
            <a:pathLst>
              <a:path h="2259692" w="588054">
                <a:moveTo>
                  <a:pt x="0" y="0"/>
                </a:moveTo>
                <a:lnTo>
                  <a:pt x="588054" y="0"/>
                </a:lnTo>
                <a:lnTo>
                  <a:pt x="588054" y="2259692"/>
                </a:lnTo>
                <a:lnTo>
                  <a:pt x="0" y="225969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11" id="11"/>
          <p:cNvGrpSpPr/>
          <p:nvPr/>
        </p:nvGrpSpPr>
        <p:grpSpPr>
          <a:xfrm rot="0">
            <a:off x="538839" y="6409334"/>
            <a:ext cx="3984155" cy="2734666"/>
            <a:chOff x="0" y="0"/>
            <a:chExt cx="5312207" cy="3646221"/>
          </a:xfrm>
        </p:grpSpPr>
        <p:sp>
          <p:nvSpPr>
            <p:cNvPr name="Freeform 12" id="12"/>
            <p:cNvSpPr/>
            <p:nvPr/>
          </p:nvSpPr>
          <p:spPr>
            <a:xfrm flipH="false" flipV="false" rot="0">
              <a:off x="0" y="0"/>
              <a:ext cx="5312156" cy="3646170"/>
            </a:xfrm>
            <a:custGeom>
              <a:avLst/>
              <a:gdLst/>
              <a:ahLst/>
              <a:cxnLst/>
              <a:rect r="r" b="b" t="t" l="l"/>
              <a:pathLst>
                <a:path h="3646170" w="5312156">
                  <a:moveTo>
                    <a:pt x="0" y="443484"/>
                  </a:moveTo>
                  <a:cubicBezTo>
                    <a:pt x="0" y="198501"/>
                    <a:pt x="198501" y="0"/>
                    <a:pt x="443484" y="0"/>
                  </a:cubicBezTo>
                  <a:lnTo>
                    <a:pt x="4868672" y="0"/>
                  </a:lnTo>
                  <a:cubicBezTo>
                    <a:pt x="5113655" y="0"/>
                    <a:pt x="5312156" y="198501"/>
                    <a:pt x="5312156" y="443484"/>
                  </a:cubicBezTo>
                  <a:lnTo>
                    <a:pt x="5312156" y="3202686"/>
                  </a:lnTo>
                  <a:cubicBezTo>
                    <a:pt x="5312156" y="3447669"/>
                    <a:pt x="5113655" y="3646170"/>
                    <a:pt x="4868672" y="3646170"/>
                  </a:cubicBezTo>
                  <a:lnTo>
                    <a:pt x="443484" y="3646170"/>
                  </a:lnTo>
                  <a:cubicBezTo>
                    <a:pt x="198501" y="3646170"/>
                    <a:pt x="0" y="3447669"/>
                    <a:pt x="0" y="3202686"/>
                  </a:cubicBezTo>
                  <a:close/>
                </a:path>
              </a:pathLst>
            </a:custGeom>
            <a:solidFill>
              <a:srgbClr val="EAE0FF"/>
            </a:solidFill>
          </p:spPr>
        </p:sp>
      </p:grpSp>
      <p:sp>
        <p:nvSpPr>
          <p:cNvPr name="Freeform 13" id="13"/>
          <p:cNvSpPr/>
          <p:nvPr/>
        </p:nvSpPr>
        <p:spPr>
          <a:xfrm flipH="false" flipV="false" rot="0">
            <a:off x="1976095" y="5543921"/>
            <a:ext cx="1109653" cy="1109653"/>
          </a:xfrm>
          <a:custGeom>
            <a:avLst/>
            <a:gdLst/>
            <a:ahLst/>
            <a:cxnLst/>
            <a:rect r="r" b="b" t="t" l="l"/>
            <a:pathLst>
              <a:path h="1109653" w="1109653">
                <a:moveTo>
                  <a:pt x="0" y="0"/>
                </a:moveTo>
                <a:lnTo>
                  <a:pt x="1109653" y="0"/>
                </a:lnTo>
                <a:lnTo>
                  <a:pt x="1109653" y="1109653"/>
                </a:lnTo>
                <a:lnTo>
                  <a:pt x="0" y="110965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4" id="14"/>
          <p:cNvSpPr txBox="true"/>
          <p:nvPr/>
        </p:nvSpPr>
        <p:spPr>
          <a:xfrm rot="0">
            <a:off x="647014" y="6775990"/>
            <a:ext cx="3767804" cy="2571750"/>
          </a:xfrm>
          <a:prstGeom prst="rect">
            <a:avLst/>
          </a:prstGeom>
        </p:spPr>
        <p:txBody>
          <a:bodyPr anchor="t" rtlCol="false" tIns="0" lIns="0" bIns="0" rIns="0">
            <a:spAutoFit/>
          </a:bodyPr>
          <a:lstStyle/>
          <a:p>
            <a:pPr algn="ctr">
              <a:lnSpc>
                <a:spcPts val="2879"/>
              </a:lnSpc>
            </a:pPr>
            <a:r>
              <a:rPr lang="en-US" sz="2400">
                <a:solidFill>
                  <a:srgbClr val="1C1C1A"/>
                </a:solidFill>
                <a:latin typeface="Calibri (MS)"/>
                <a:ea typeface="Calibri (MS)"/>
                <a:cs typeface="Calibri (MS)"/>
                <a:sym typeface="Calibri (MS)"/>
              </a:rPr>
              <a:t>Real-Time VirusTotal Integration with Intelligent Rate-Limit Management</a:t>
            </a:r>
          </a:p>
          <a:p>
            <a:pPr algn="ctr">
              <a:lnSpc>
                <a:spcPts val="2879"/>
              </a:lnSpc>
            </a:pPr>
            <a:r>
              <a:rPr lang="en-US" sz="2400">
                <a:solidFill>
                  <a:srgbClr val="1C1C1A"/>
                </a:solidFill>
                <a:latin typeface="Calibri (MS)"/>
                <a:ea typeface="Calibri (MS)"/>
                <a:cs typeface="Calibri (MS)"/>
                <a:sym typeface="Calibri (MS)"/>
              </a:rPr>
              <a:t>and </a:t>
            </a:r>
          </a:p>
          <a:p>
            <a:pPr algn="ctr">
              <a:lnSpc>
                <a:spcPts val="2879"/>
              </a:lnSpc>
            </a:pPr>
            <a:r>
              <a:rPr lang="en-US" sz="2400">
                <a:solidFill>
                  <a:srgbClr val="1C1C1A"/>
                </a:solidFill>
                <a:latin typeface="Calibri (MS)"/>
                <a:ea typeface="Calibri (MS)"/>
                <a:cs typeface="Calibri (MS)"/>
                <a:sym typeface="Calibri (MS)"/>
              </a:rPr>
              <a:t>True Hybrid Multi‑Engine Verdict </a:t>
            </a:r>
          </a:p>
          <a:p>
            <a:pPr algn="ctr">
              <a:lnSpc>
                <a:spcPts val="2879"/>
              </a:lnSpc>
            </a:pPr>
          </a:p>
        </p:txBody>
      </p:sp>
      <p:sp>
        <p:nvSpPr>
          <p:cNvPr name="Freeform 15" id="15"/>
          <p:cNvSpPr/>
          <p:nvPr/>
        </p:nvSpPr>
        <p:spPr>
          <a:xfrm flipH="false" flipV="false" rot="0">
            <a:off x="6649250" y="3282810"/>
            <a:ext cx="588054" cy="2152536"/>
          </a:xfrm>
          <a:custGeom>
            <a:avLst/>
            <a:gdLst/>
            <a:ahLst/>
            <a:cxnLst/>
            <a:rect r="r" b="b" t="t" l="l"/>
            <a:pathLst>
              <a:path h="2152536" w="588054">
                <a:moveTo>
                  <a:pt x="0" y="0"/>
                </a:moveTo>
                <a:lnTo>
                  <a:pt x="588055" y="0"/>
                </a:lnTo>
                <a:lnTo>
                  <a:pt x="588055" y="2152536"/>
                </a:lnTo>
                <a:lnTo>
                  <a:pt x="0" y="2152536"/>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6" id="16"/>
          <p:cNvSpPr/>
          <p:nvPr/>
        </p:nvSpPr>
        <p:spPr>
          <a:xfrm flipH="false" flipV="false" rot="0">
            <a:off x="11028940" y="3327654"/>
            <a:ext cx="588054" cy="2107682"/>
          </a:xfrm>
          <a:custGeom>
            <a:avLst/>
            <a:gdLst/>
            <a:ahLst/>
            <a:cxnLst/>
            <a:rect r="r" b="b" t="t" l="l"/>
            <a:pathLst>
              <a:path h="2107682" w="588054">
                <a:moveTo>
                  <a:pt x="0" y="0"/>
                </a:moveTo>
                <a:lnTo>
                  <a:pt x="588055" y="0"/>
                </a:lnTo>
                <a:lnTo>
                  <a:pt x="588055" y="2107682"/>
                </a:lnTo>
                <a:lnTo>
                  <a:pt x="0" y="210768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7" id="17"/>
          <p:cNvSpPr/>
          <p:nvPr/>
        </p:nvSpPr>
        <p:spPr>
          <a:xfrm flipH="false" flipV="false" rot="0">
            <a:off x="15408631" y="3205867"/>
            <a:ext cx="588054" cy="2229469"/>
          </a:xfrm>
          <a:custGeom>
            <a:avLst/>
            <a:gdLst/>
            <a:ahLst/>
            <a:cxnLst/>
            <a:rect r="r" b="b" t="t" l="l"/>
            <a:pathLst>
              <a:path h="2229469" w="588054">
                <a:moveTo>
                  <a:pt x="0" y="0"/>
                </a:moveTo>
                <a:lnTo>
                  <a:pt x="588054" y="0"/>
                </a:lnTo>
                <a:lnTo>
                  <a:pt x="588054" y="2229469"/>
                </a:lnTo>
                <a:lnTo>
                  <a:pt x="0" y="2229469"/>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8" id="18"/>
          <p:cNvSpPr/>
          <p:nvPr/>
        </p:nvSpPr>
        <p:spPr>
          <a:xfrm flipH="false" flipV="false" rot="0">
            <a:off x="5452748" y="1733321"/>
            <a:ext cx="7088591" cy="2300202"/>
          </a:xfrm>
          <a:custGeom>
            <a:avLst/>
            <a:gdLst/>
            <a:ahLst/>
            <a:cxnLst/>
            <a:rect r="r" b="b" t="t" l="l"/>
            <a:pathLst>
              <a:path h="2300202" w="7088591">
                <a:moveTo>
                  <a:pt x="0" y="0"/>
                </a:moveTo>
                <a:lnTo>
                  <a:pt x="7088591" y="0"/>
                </a:lnTo>
                <a:lnTo>
                  <a:pt x="7088591" y="2300202"/>
                </a:lnTo>
                <a:lnTo>
                  <a:pt x="0" y="2300202"/>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grpSp>
        <p:nvGrpSpPr>
          <p:cNvPr name="Group 19" id="19"/>
          <p:cNvGrpSpPr/>
          <p:nvPr/>
        </p:nvGrpSpPr>
        <p:grpSpPr>
          <a:xfrm rot="0">
            <a:off x="4920339" y="6409334"/>
            <a:ext cx="3984155" cy="2734666"/>
            <a:chOff x="0" y="0"/>
            <a:chExt cx="5312207" cy="3646221"/>
          </a:xfrm>
        </p:grpSpPr>
        <p:sp>
          <p:nvSpPr>
            <p:cNvPr name="Freeform 20" id="20"/>
            <p:cNvSpPr/>
            <p:nvPr/>
          </p:nvSpPr>
          <p:spPr>
            <a:xfrm flipH="false" flipV="false" rot="0">
              <a:off x="0" y="0"/>
              <a:ext cx="5312156" cy="3646170"/>
            </a:xfrm>
            <a:custGeom>
              <a:avLst/>
              <a:gdLst/>
              <a:ahLst/>
              <a:cxnLst/>
              <a:rect r="r" b="b" t="t" l="l"/>
              <a:pathLst>
                <a:path h="3646170" w="5312156">
                  <a:moveTo>
                    <a:pt x="0" y="443484"/>
                  </a:moveTo>
                  <a:cubicBezTo>
                    <a:pt x="0" y="198501"/>
                    <a:pt x="198501" y="0"/>
                    <a:pt x="443484" y="0"/>
                  </a:cubicBezTo>
                  <a:lnTo>
                    <a:pt x="4868672" y="0"/>
                  </a:lnTo>
                  <a:cubicBezTo>
                    <a:pt x="5113655" y="0"/>
                    <a:pt x="5312156" y="198501"/>
                    <a:pt x="5312156" y="443484"/>
                  </a:cubicBezTo>
                  <a:lnTo>
                    <a:pt x="5312156" y="3202686"/>
                  </a:lnTo>
                  <a:cubicBezTo>
                    <a:pt x="5312156" y="3447669"/>
                    <a:pt x="5113655" y="3646170"/>
                    <a:pt x="4868672" y="3646170"/>
                  </a:cubicBezTo>
                  <a:lnTo>
                    <a:pt x="443484" y="3646170"/>
                  </a:lnTo>
                  <a:cubicBezTo>
                    <a:pt x="198501" y="3646170"/>
                    <a:pt x="0" y="3447669"/>
                    <a:pt x="0" y="3202686"/>
                  </a:cubicBezTo>
                  <a:close/>
                </a:path>
              </a:pathLst>
            </a:custGeom>
            <a:solidFill>
              <a:srgbClr val="FFBEC4"/>
            </a:solidFill>
          </p:spPr>
        </p:sp>
      </p:grpSp>
      <p:sp>
        <p:nvSpPr>
          <p:cNvPr name="Freeform 21" id="21"/>
          <p:cNvSpPr/>
          <p:nvPr/>
        </p:nvSpPr>
        <p:spPr>
          <a:xfrm flipH="false" flipV="false" rot="0">
            <a:off x="6357595" y="5543921"/>
            <a:ext cx="1109653" cy="1109653"/>
          </a:xfrm>
          <a:custGeom>
            <a:avLst/>
            <a:gdLst/>
            <a:ahLst/>
            <a:cxnLst/>
            <a:rect r="r" b="b" t="t" l="l"/>
            <a:pathLst>
              <a:path h="1109653" w="1109653">
                <a:moveTo>
                  <a:pt x="0" y="0"/>
                </a:moveTo>
                <a:lnTo>
                  <a:pt x="1109653" y="0"/>
                </a:lnTo>
                <a:lnTo>
                  <a:pt x="1109653" y="1109653"/>
                </a:lnTo>
                <a:lnTo>
                  <a:pt x="0" y="1109653"/>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TextBox 22" id="22"/>
          <p:cNvSpPr txBox="true"/>
          <p:nvPr/>
        </p:nvSpPr>
        <p:spPr>
          <a:xfrm rot="0">
            <a:off x="5074777" y="6829425"/>
            <a:ext cx="3675278" cy="2209800"/>
          </a:xfrm>
          <a:prstGeom prst="rect">
            <a:avLst/>
          </a:prstGeom>
        </p:spPr>
        <p:txBody>
          <a:bodyPr anchor="t" rtlCol="false" tIns="0" lIns="0" bIns="0" rIns="0">
            <a:spAutoFit/>
          </a:bodyPr>
          <a:lstStyle/>
          <a:p>
            <a:pPr algn="ctr">
              <a:lnSpc>
                <a:spcPts val="2879"/>
              </a:lnSpc>
            </a:pPr>
            <a:r>
              <a:rPr lang="en-US" sz="2400">
                <a:solidFill>
                  <a:srgbClr val="1C1C1A"/>
                </a:solidFill>
                <a:latin typeface="Calibri (MS)"/>
                <a:ea typeface="Calibri (MS)"/>
                <a:cs typeface="Calibri (MS)"/>
                <a:sym typeface="Calibri (MS)"/>
              </a:rPr>
              <a:t> Context-Aware Security Education System</a:t>
            </a:r>
          </a:p>
          <a:p>
            <a:pPr algn="ctr">
              <a:lnSpc>
                <a:spcPts val="2879"/>
              </a:lnSpc>
            </a:pPr>
            <a:r>
              <a:rPr lang="en-US" sz="2400">
                <a:solidFill>
                  <a:srgbClr val="1C1C1A"/>
                </a:solidFill>
                <a:latin typeface="Calibri (MS)"/>
                <a:ea typeface="Calibri (MS)"/>
                <a:cs typeface="Calibri (MS)"/>
                <a:sym typeface="Calibri (MS)"/>
              </a:rPr>
              <a:t>and </a:t>
            </a:r>
          </a:p>
          <a:p>
            <a:pPr algn="ctr">
              <a:lnSpc>
                <a:spcPts val="2879"/>
              </a:lnSpc>
            </a:pPr>
            <a:r>
              <a:rPr lang="en-US" sz="2400">
                <a:solidFill>
                  <a:srgbClr val="1C1C1A"/>
                </a:solidFill>
                <a:latin typeface="Calibri (MS)"/>
                <a:ea typeface="Calibri (MS)"/>
                <a:cs typeface="Calibri (MS)"/>
                <a:sym typeface="Calibri (MS)"/>
              </a:rPr>
              <a:t>Context-Aware "What To Do" Recommendations</a:t>
            </a:r>
          </a:p>
          <a:p>
            <a:pPr algn="ctr">
              <a:lnSpc>
                <a:spcPts val="2879"/>
              </a:lnSpc>
            </a:pPr>
          </a:p>
        </p:txBody>
      </p:sp>
      <p:grpSp>
        <p:nvGrpSpPr>
          <p:cNvPr name="Group 23" id="23"/>
          <p:cNvGrpSpPr/>
          <p:nvPr/>
        </p:nvGrpSpPr>
        <p:grpSpPr>
          <a:xfrm rot="0">
            <a:off x="9301839" y="6409334"/>
            <a:ext cx="3984155" cy="2734666"/>
            <a:chOff x="0" y="0"/>
            <a:chExt cx="5312207" cy="3646221"/>
          </a:xfrm>
        </p:grpSpPr>
        <p:sp>
          <p:nvSpPr>
            <p:cNvPr name="Freeform 24" id="24"/>
            <p:cNvSpPr/>
            <p:nvPr/>
          </p:nvSpPr>
          <p:spPr>
            <a:xfrm flipH="false" flipV="false" rot="0">
              <a:off x="0" y="0"/>
              <a:ext cx="5312156" cy="3646170"/>
            </a:xfrm>
            <a:custGeom>
              <a:avLst/>
              <a:gdLst/>
              <a:ahLst/>
              <a:cxnLst/>
              <a:rect r="r" b="b" t="t" l="l"/>
              <a:pathLst>
                <a:path h="3646170" w="5312156">
                  <a:moveTo>
                    <a:pt x="0" y="443484"/>
                  </a:moveTo>
                  <a:cubicBezTo>
                    <a:pt x="0" y="198501"/>
                    <a:pt x="198501" y="0"/>
                    <a:pt x="443484" y="0"/>
                  </a:cubicBezTo>
                  <a:lnTo>
                    <a:pt x="4868672" y="0"/>
                  </a:lnTo>
                  <a:cubicBezTo>
                    <a:pt x="5113655" y="0"/>
                    <a:pt x="5312156" y="198501"/>
                    <a:pt x="5312156" y="443484"/>
                  </a:cubicBezTo>
                  <a:lnTo>
                    <a:pt x="5312156" y="3202686"/>
                  </a:lnTo>
                  <a:cubicBezTo>
                    <a:pt x="5312156" y="3447669"/>
                    <a:pt x="5113655" y="3646170"/>
                    <a:pt x="4868672" y="3646170"/>
                  </a:cubicBezTo>
                  <a:lnTo>
                    <a:pt x="443484" y="3646170"/>
                  </a:lnTo>
                  <a:cubicBezTo>
                    <a:pt x="198501" y="3646170"/>
                    <a:pt x="0" y="3447669"/>
                    <a:pt x="0" y="3202686"/>
                  </a:cubicBezTo>
                  <a:close/>
                </a:path>
              </a:pathLst>
            </a:custGeom>
            <a:solidFill>
              <a:srgbClr val="B5EBEF"/>
            </a:solidFill>
          </p:spPr>
        </p:sp>
      </p:grpSp>
      <p:sp>
        <p:nvSpPr>
          <p:cNvPr name="Freeform 25" id="25"/>
          <p:cNvSpPr/>
          <p:nvPr/>
        </p:nvSpPr>
        <p:spPr>
          <a:xfrm flipH="false" flipV="false" rot="0">
            <a:off x="10739095" y="5543921"/>
            <a:ext cx="1109653" cy="1109653"/>
          </a:xfrm>
          <a:custGeom>
            <a:avLst/>
            <a:gdLst/>
            <a:ahLst/>
            <a:cxnLst/>
            <a:rect r="r" b="b" t="t" l="l"/>
            <a:pathLst>
              <a:path h="1109653" w="1109653">
                <a:moveTo>
                  <a:pt x="0" y="0"/>
                </a:moveTo>
                <a:lnTo>
                  <a:pt x="1109653" y="0"/>
                </a:lnTo>
                <a:lnTo>
                  <a:pt x="1109653" y="1109653"/>
                </a:lnTo>
                <a:lnTo>
                  <a:pt x="0" y="1109653"/>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p:spPr>
      </p:sp>
      <p:sp>
        <p:nvSpPr>
          <p:cNvPr name="TextBox 26" id="26"/>
          <p:cNvSpPr txBox="true"/>
          <p:nvPr/>
        </p:nvSpPr>
        <p:spPr>
          <a:xfrm rot="0">
            <a:off x="9453562" y="6887304"/>
            <a:ext cx="3680717" cy="1485900"/>
          </a:xfrm>
          <a:prstGeom prst="rect">
            <a:avLst/>
          </a:prstGeom>
        </p:spPr>
        <p:txBody>
          <a:bodyPr anchor="t" rtlCol="false" tIns="0" lIns="0" bIns="0" rIns="0">
            <a:spAutoFit/>
          </a:bodyPr>
          <a:lstStyle/>
          <a:p>
            <a:pPr algn="ctr">
              <a:lnSpc>
                <a:spcPts val="2879"/>
              </a:lnSpc>
            </a:pPr>
            <a:r>
              <a:rPr lang="en-US" sz="2400">
                <a:solidFill>
                  <a:srgbClr val="1C1C1A"/>
                </a:solidFill>
                <a:latin typeface="Calibri (MS)"/>
                <a:ea typeface="Calibri (MS)"/>
                <a:cs typeface="Calibri (MS)"/>
                <a:sym typeface="Calibri (MS)"/>
              </a:rPr>
              <a:t>Browser extension: online + offline protection, endpoint auto-discovery</a:t>
            </a:r>
          </a:p>
          <a:p>
            <a:pPr algn="ctr">
              <a:lnSpc>
                <a:spcPts val="2879"/>
              </a:lnSpc>
            </a:pPr>
          </a:p>
        </p:txBody>
      </p:sp>
      <p:grpSp>
        <p:nvGrpSpPr>
          <p:cNvPr name="Group 27" id="27"/>
          <p:cNvGrpSpPr/>
          <p:nvPr/>
        </p:nvGrpSpPr>
        <p:grpSpPr>
          <a:xfrm rot="0">
            <a:off x="13748652" y="6409334"/>
            <a:ext cx="3984155" cy="2734666"/>
            <a:chOff x="0" y="0"/>
            <a:chExt cx="5312207" cy="3646221"/>
          </a:xfrm>
        </p:grpSpPr>
        <p:sp>
          <p:nvSpPr>
            <p:cNvPr name="Freeform 28" id="28"/>
            <p:cNvSpPr/>
            <p:nvPr/>
          </p:nvSpPr>
          <p:spPr>
            <a:xfrm flipH="false" flipV="false" rot="0">
              <a:off x="0" y="0"/>
              <a:ext cx="5312156" cy="3646170"/>
            </a:xfrm>
            <a:custGeom>
              <a:avLst/>
              <a:gdLst/>
              <a:ahLst/>
              <a:cxnLst/>
              <a:rect r="r" b="b" t="t" l="l"/>
              <a:pathLst>
                <a:path h="3646170" w="5312156">
                  <a:moveTo>
                    <a:pt x="0" y="443484"/>
                  </a:moveTo>
                  <a:cubicBezTo>
                    <a:pt x="0" y="198501"/>
                    <a:pt x="198501" y="0"/>
                    <a:pt x="443484" y="0"/>
                  </a:cubicBezTo>
                  <a:lnTo>
                    <a:pt x="4868672" y="0"/>
                  </a:lnTo>
                  <a:cubicBezTo>
                    <a:pt x="5113655" y="0"/>
                    <a:pt x="5312156" y="198501"/>
                    <a:pt x="5312156" y="443484"/>
                  </a:cubicBezTo>
                  <a:lnTo>
                    <a:pt x="5312156" y="3202686"/>
                  </a:lnTo>
                  <a:cubicBezTo>
                    <a:pt x="5312156" y="3447669"/>
                    <a:pt x="5113655" y="3646170"/>
                    <a:pt x="4868672" y="3646170"/>
                  </a:cubicBezTo>
                  <a:lnTo>
                    <a:pt x="443484" y="3646170"/>
                  </a:lnTo>
                  <a:cubicBezTo>
                    <a:pt x="198501" y="3646170"/>
                    <a:pt x="0" y="3447669"/>
                    <a:pt x="0" y="3202686"/>
                  </a:cubicBezTo>
                  <a:close/>
                </a:path>
              </a:pathLst>
            </a:custGeom>
            <a:solidFill>
              <a:srgbClr val="FFE8A3"/>
            </a:solidFill>
          </p:spPr>
        </p:sp>
      </p:grpSp>
      <p:sp>
        <p:nvSpPr>
          <p:cNvPr name="Freeform 29" id="29"/>
          <p:cNvSpPr/>
          <p:nvPr/>
        </p:nvSpPr>
        <p:spPr>
          <a:xfrm flipH="false" flipV="false" rot="0">
            <a:off x="15185908" y="5543921"/>
            <a:ext cx="1109653" cy="1109653"/>
          </a:xfrm>
          <a:custGeom>
            <a:avLst/>
            <a:gdLst/>
            <a:ahLst/>
            <a:cxnLst/>
            <a:rect r="r" b="b" t="t" l="l"/>
            <a:pathLst>
              <a:path h="1109653" w="1109653">
                <a:moveTo>
                  <a:pt x="0" y="0"/>
                </a:moveTo>
                <a:lnTo>
                  <a:pt x="1109652" y="0"/>
                </a:lnTo>
                <a:lnTo>
                  <a:pt x="1109652" y="1109653"/>
                </a:lnTo>
                <a:lnTo>
                  <a:pt x="0" y="1109653"/>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p:spPr>
      </p:sp>
      <p:sp>
        <p:nvSpPr>
          <p:cNvPr name="TextBox 30" id="30"/>
          <p:cNvSpPr txBox="true"/>
          <p:nvPr/>
        </p:nvSpPr>
        <p:spPr>
          <a:xfrm rot="0">
            <a:off x="13936428" y="6940210"/>
            <a:ext cx="3608613" cy="2209800"/>
          </a:xfrm>
          <a:prstGeom prst="rect">
            <a:avLst/>
          </a:prstGeom>
        </p:spPr>
        <p:txBody>
          <a:bodyPr anchor="t" rtlCol="false" tIns="0" lIns="0" bIns="0" rIns="0">
            <a:spAutoFit/>
          </a:bodyPr>
          <a:lstStyle/>
          <a:p>
            <a:pPr algn="ctr">
              <a:lnSpc>
                <a:spcPts val="2879"/>
              </a:lnSpc>
            </a:pPr>
            <a:r>
              <a:rPr lang="en-US" sz="2400">
                <a:solidFill>
                  <a:srgbClr val="1C1C1A"/>
                </a:solidFill>
                <a:latin typeface="Calibri (MS)"/>
                <a:ea typeface="Calibri (MS)"/>
                <a:cs typeface="Calibri (MS)"/>
                <a:sym typeface="Calibri (MS)"/>
              </a:rPr>
              <a:t>Typosquatting Detection with Brand Matching</a:t>
            </a:r>
          </a:p>
          <a:p>
            <a:pPr algn="ctr">
              <a:lnSpc>
                <a:spcPts val="2879"/>
              </a:lnSpc>
            </a:pPr>
            <a:r>
              <a:rPr lang="en-US" sz="2400">
                <a:solidFill>
                  <a:srgbClr val="1C1C1A"/>
                </a:solidFill>
                <a:latin typeface="Calibri (MS)"/>
                <a:ea typeface="Calibri (MS)"/>
                <a:cs typeface="Calibri (MS)"/>
                <a:sym typeface="Calibri (MS)"/>
              </a:rPr>
              <a:t>along with </a:t>
            </a:r>
          </a:p>
          <a:p>
            <a:pPr algn="ctr">
              <a:lnSpc>
                <a:spcPts val="2879"/>
              </a:lnSpc>
            </a:pPr>
            <a:r>
              <a:rPr lang="en-US" sz="2400">
                <a:solidFill>
                  <a:srgbClr val="1C1C1A"/>
                </a:solidFill>
                <a:latin typeface="Calibri (MS)"/>
                <a:ea typeface="Calibri (MS)"/>
                <a:cs typeface="Calibri (MS)"/>
                <a:sym typeface="Calibri (MS)"/>
              </a:rPr>
              <a:t>Risky Attachment Classification</a:t>
            </a:r>
          </a:p>
          <a:p>
            <a:pPr algn="ctr">
              <a:lnSpc>
                <a:spcPts val="2879"/>
              </a:lnSpc>
            </a:pPr>
          </a:p>
        </p:txBody>
      </p:sp>
      <p:sp>
        <p:nvSpPr>
          <p:cNvPr name="TextBox 31" id="31"/>
          <p:cNvSpPr txBox="true"/>
          <p:nvPr/>
        </p:nvSpPr>
        <p:spPr>
          <a:xfrm rot="0">
            <a:off x="2361105" y="5790657"/>
            <a:ext cx="339633" cy="527771"/>
          </a:xfrm>
          <a:prstGeom prst="rect">
            <a:avLst/>
          </a:prstGeom>
        </p:spPr>
        <p:txBody>
          <a:bodyPr anchor="t" rtlCol="false" tIns="0" lIns="0" bIns="0" rIns="0">
            <a:spAutoFit/>
          </a:bodyPr>
          <a:lstStyle/>
          <a:p>
            <a:pPr algn="l">
              <a:lnSpc>
                <a:spcPts val="3600"/>
              </a:lnSpc>
            </a:pPr>
            <a:r>
              <a:rPr lang="en-US" sz="3000" b="true">
                <a:solidFill>
                  <a:srgbClr val="FFFFFF"/>
                </a:solidFill>
                <a:latin typeface="Arial Bold"/>
                <a:ea typeface="Arial Bold"/>
                <a:cs typeface="Arial Bold"/>
                <a:sym typeface="Arial Bold"/>
              </a:rPr>
              <a:t>1</a:t>
            </a:r>
          </a:p>
        </p:txBody>
      </p:sp>
      <p:sp>
        <p:nvSpPr>
          <p:cNvPr name="TextBox 32" id="32"/>
          <p:cNvSpPr txBox="true"/>
          <p:nvPr/>
        </p:nvSpPr>
        <p:spPr>
          <a:xfrm rot="0">
            <a:off x="6737166" y="5823309"/>
            <a:ext cx="339633" cy="527771"/>
          </a:xfrm>
          <a:prstGeom prst="rect">
            <a:avLst/>
          </a:prstGeom>
        </p:spPr>
        <p:txBody>
          <a:bodyPr anchor="t" rtlCol="false" tIns="0" lIns="0" bIns="0" rIns="0">
            <a:spAutoFit/>
          </a:bodyPr>
          <a:lstStyle/>
          <a:p>
            <a:pPr algn="l">
              <a:lnSpc>
                <a:spcPts val="3600"/>
              </a:lnSpc>
            </a:pPr>
            <a:r>
              <a:rPr lang="en-US" sz="3000" b="true">
                <a:solidFill>
                  <a:srgbClr val="FFFFFF"/>
                </a:solidFill>
                <a:latin typeface="Arial Bold"/>
                <a:ea typeface="Arial Bold"/>
                <a:cs typeface="Arial Bold"/>
                <a:sym typeface="Arial Bold"/>
              </a:rPr>
              <a:t>2</a:t>
            </a:r>
          </a:p>
        </p:txBody>
      </p:sp>
      <p:sp>
        <p:nvSpPr>
          <p:cNvPr name="TextBox 33" id="33"/>
          <p:cNvSpPr txBox="true"/>
          <p:nvPr/>
        </p:nvSpPr>
        <p:spPr>
          <a:xfrm rot="0">
            <a:off x="11194866" y="5774331"/>
            <a:ext cx="339633" cy="527771"/>
          </a:xfrm>
          <a:prstGeom prst="rect">
            <a:avLst/>
          </a:prstGeom>
        </p:spPr>
        <p:txBody>
          <a:bodyPr anchor="t" rtlCol="false" tIns="0" lIns="0" bIns="0" rIns="0">
            <a:spAutoFit/>
          </a:bodyPr>
          <a:lstStyle/>
          <a:p>
            <a:pPr algn="l">
              <a:lnSpc>
                <a:spcPts val="3600"/>
              </a:lnSpc>
            </a:pPr>
            <a:r>
              <a:rPr lang="en-US" sz="3000" b="true">
                <a:solidFill>
                  <a:srgbClr val="FFFFFF"/>
                </a:solidFill>
                <a:latin typeface="Arial Bold"/>
                <a:ea typeface="Arial Bold"/>
                <a:cs typeface="Arial Bold"/>
                <a:sym typeface="Arial Bold"/>
              </a:rPr>
              <a:t>3</a:t>
            </a:r>
          </a:p>
        </p:txBody>
      </p:sp>
      <p:sp>
        <p:nvSpPr>
          <p:cNvPr name="TextBox 34" id="34"/>
          <p:cNvSpPr txBox="true"/>
          <p:nvPr/>
        </p:nvSpPr>
        <p:spPr>
          <a:xfrm rot="0">
            <a:off x="15603579" y="5790657"/>
            <a:ext cx="339633" cy="527771"/>
          </a:xfrm>
          <a:prstGeom prst="rect">
            <a:avLst/>
          </a:prstGeom>
        </p:spPr>
        <p:txBody>
          <a:bodyPr anchor="t" rtlCol="false" tIns="0" lIns="0" bIns="0" rIns="0">
            <a:spAutoFit/>
          </a:bodyPr>
          <a:lstStyle/>
          <a:p>
            <a:pPr algn="l">
              <a:lnSpc>
                <a:spcPts val="3600"/>
              </a:lnSpc>
            </a:pPr>
            <a:r>
              <a:rPr lang="en-US" sz="3000" b="true">
                <a:solidFill>
                  <a:srgbClr val="FFFFFF"/>
                </a:solidFill>
                <a:latin typeface="Arial Bold"/>
                <a:ea typeface="Arial Bold"/>
                <a:cs typeface="Arial Bold"/>
                <a:sym typeface="Arial Bold"/>
              </a:rPr>
              <a:t>4</a:t>
            </a:r>
          </a:p>
        </p:txBody>
      </p:sp>
      <p:sp>
        <p:nvSpPr>
          <p:cNvPr name="TextBox 35" id="35"/>
          <p:cNvSpPr txBox="true"/>
          <p:nvPr/>
        </p:nvSpPr>
        <p:spPr>
          <a:xfrm rot="0">
            <a:off x="5861952" y="2428875"/>
            <a:ext cx="6270174" cy="721071"/>
          </a:xfrm>
          <a:prstGeom prst="rect">
            <a:avLst/>
          </a:prstGeom>
        </p:spPr>
        <p:txBody>
          <a:bodyPr anchor="t" rtlCol="false" tIns="0" lIns="0" bIns="0" rIns="0">
            <a:spAutoFit/>
          </a:bodyPr>
          <a:lstStyle/>
          <a:p>
            <a:pPr algn="ctr">
              <a:lnSpc>
                <a:spcPts val="5400"/>
              </a:lnSpc>
            </a:pPr>
            <a:r>
              <a:rPr lang="en-US" sz="4500" b="true">
                <a:solidFill>
                  <a:srgbClr val="FFFFFF"/>
                </a:solidFill>
                <a:latin typeface="Arimo Bold"/>
                <a:ea typeface="Arimo Bold"/>
                <a:cs typeface="Arimo Bold"/>
                <a:sym typeface="Arimo Bold"/>
              </a:rPr>
              <a:t>Novelty and Uniqueness</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8278587" y="9977571"/>
            <a:ext cx="10727874" cy="652329"/>
          </a:xfrm>
          <a:custGeom>
            <a:avLst/>
            <a:gdLst/>
            <a:ahLst/>
            <a:cxnLst/>
            <a:rect r="r" b="b" t="t" l="l"/>
            <a:pathLst>
              <a:path h="652329" w="10727874">
                <a:moveTo>
                  <a:pt x="10727874" y="652329"/>
                </a:moveTo>
                <a:lnTo>
                  <a:pt x="0" y="652329"/>
                </a:lnTo>
                <a:lnTo>
                  <a:pt x="0" y="0"/>
                </a:lnTo>
                <a:lnTo>
                  <a:pt x="10727874" y="0"/>
                </a:lnTo>
                <a:lnTo>
                  <a:pt x="10727874" y="652329"/>
                </a:lnTo>
                <a:close/>
              </a:path>
            </a:pathLst>
          </a:custGeom>
          <a:blipFill>
            <a:blip r:embed="rId3">
              <a:extLst>
                <a:ext uri="{96DAC541-7B7A-43D3-8B79-37D633B846F1}">
                  <asvg:svgBlip xmlns:asvg="http://schemas.microsoft.com/office/drawing/2016/SVG/main" r:embed="rId4"/>
                </a:ext>
              </a:extLst>
            </a:blip>
            <a:stretch>
              <a:fillRect l="0" t="-65279" r="0" b="-65279"/>
            </a:stretch>
          </a:blipFill>
        </p:spPr>
      </p:sp>
      <p:grpSp>
        <p:nvGrpSpPr>
          <p:cNvPr name="Group 3" id="3"/>
          <p:cNvGrpSpPr/>
          <p:nvPr/>
        </p:nvGrpSpPr>
        <p:grpSpPr>
          <a:xfrm rot="0">
            <a:off x="0" y="9976752"/>
            <a:ext cx="8441874" cy="604161"/>
            <a:chOff x="0" y="0"/>
            <a:chExt cx="11255832" cy="805548"/>
          </a:xfrm>
        </p:grpSpPr>
        <p:sp>
          <p:nvSpPr>
            <p:cNvPr name="Freeform 4" id="4"/>
            <p:cNvSpPr/>
            <p:nvPr/>
          </p:nvSpPr>
          <p:spPr>
            <a:xfrm flipH="false" flipV="false" rot="0">
              <a:off x="0" y="0"/>
              <a:ext cx="11255883" cy="805561"/>
            </a:xfrm>
            <a:custGeom>
              <a:avLst/>
              <a:gdLst/>
              <a:ahLst/>
              <a:cxnLst/>
              <a:rect r="r" b="b" t="t" l="l"/>
              <a:pathLst>
                <a:path h="805561" w="11255883">
                  <a:moveTo>
                    <a:pt x="0" y="0"/>
                  </a:moveTo>
                  <a:lnTo>
                    <a:pt x="11255883" y="0"/>
                  </a:lnTo>
                  <a:lnTo>
                    <a:pt x="11255883" y="805561"/>
                  </a:lnTo>
                  <a:lnTo>
                    <a:pt x="0" y="805561"/>
                  </a:lnTo>
                  <a:close/>
                </a:path>
              </a:pathLst>
            </a:custGeom>
            <a:solidFill>
              <a:srgbClr val="5B0003"/>
            </a:solidFill>
          </p:spPr>
        </p:sp>
      </p:grpSp>
      <p:sp>
        <p:nvSpPr>
          <p:cNvPr name="Freeform 5" id="5"/>
          <p:cNvSpPr/>
          <p:nvPr/>
        </p:nvSpPr>
        <p:spPr>
          <a:xfrm flipH="false" flipV="false" rot="0">
            <a:off x="-933298" y="-19050"/>
            <a:ext cx="10972800" cy="589950"/>
          </a:xfrm>
          <a:custGeom>
            <a:avLst/>
            <a:gdLst/>
            <a:ahLst/>
            <a:cxnLst/>
            <a:rect r="r" b="b" t="t" l="l"/>
            <a:pathLst>
              <a:path h="589950" w="10972800">
                <a:moveTo>
                  <a:pt x="0" y="0"/>
                </a:moveTo>
                <a:lnTo>
                  <a:pt x="10972800" y="0"/>
                </a:lnTo>
                <a:lnTo>
                  <a:pt x="10972800" y="589950"/>
                </a:lnTo>
                <a:lnTo>
                  <a:pt x="0" y="589950"/>
                </a:lnTo>
                <a:lnTo>
                  <a:pt x="0" y="0"/>
                </a:lnTo>
                <a:close/>
              </a:path>
            </a:pathLst>
          </a:custGeom>
          <a:blipFill>
            <a:blip r:embed="rId3">
              <a:extLst>
                <a:ext uri="{96DAC541-7B7A-43D3-8B79-37D633B846F1}">
                  <asvg:svgBlip xmlns:asvg="http://schemas.microsoft.com/office/drawing/2016/SVG/main" r:embed="rId4"/>
                </a:ext>
              </a:extLst>
            </a:blip>
            <a:stretch>
              <a:fillRect l="0" t="-80778" r="0" b="-80777"/>
            </a:stretch>
          </a:blipFill>
        </p:spPr>
      </p:sp>
      <p:grpSp>
        <p:nvGrpSpPr>
          <p:cNvPr name="Group 6" id="6"/>
          <p:cNvGrpSpPr/>
          <p:nvPr/>
        </p:nvGrpSpPr>
        <p:grpSpPr>
          <a:xfrm rot="0">
            <a:off x="9976761" y="-16326"/>
            <a:ext cx="8441874" cy="604161"/>
            <a:chOff x="0" y="0"/>
            <a:chExt cx="11255832" cy="805548"/>
          </a:xfrm>
        </p:grpSpPr>
        <p:sp>
          <p:nvSpPr>
            <p:cNvPr name="Freeform 7" id="7"/>
            <p:cNvSpPr/>
            <p:nvPr/>
          </p:nvSpPr>
          <p:spPr>
            <a:xfrm flipH="false" flipV="false" rot="0">
              <a:off x="0" y="0"/>
              <a:ext cx="11255883" cy="805561"/>
            </a:xfrm>
            <a:custGeom>
              <a:avLst/>
              <a:gdLst/>
              <a:ahLst/>
              <a:cxnLst/>
              <a:rect r="r" b="b" t="t" l="l"/>
              <a:pathLst>
                <a:path h="805561" w="11255883">
                  <a:moveTo>
                    <a:pt x="0" y="0"/>
                  </a:moveTo>
                  <a:lnTo>
                    <a:pt x="11255883" y="0"/>
                  </a:lnTo>
                  <a:lnTo>
                    <a:pt x="11255883" y="805561"/>
                  </a:lnTo>
                  <a:lnTo>
                    <a:pt x="0" y="805561"/>
                  </a:lnTo>
                  <a:close/>
                </a:path>
              </a:pathLst>
            </a:custGeom>
            <a:solidFill>
              <a:srgbClr val="5B0003"/>
            </a:solidFill>
          </p:spPr>
        </p:sp>
      </p:grpSp>
      <p:sp>
        <p:nvSpPr>
          <p:cNvPr name="TextBox 8" id="8"/>
          <p:cNvSpPr txBox="true"/>
          <p:nvPr/>
        </p:nvSpPr>
        <p:spPr>
          <a:xfrm rot="0">
            <a:off x="7445507" y="1000125"/>
            <a:ext cx="3396985" cy="714375"/>
          </a:xfrm>
          <a:prstGeom prst="rect">
            <a:avLst/>
          </a:prstGeom>
        </p:spPr>
        <p:txBody>
          <a:bodyPr anchor="t" rtlCol="false" tIns="0" lIns="0" bIns="0" rIns="0">
            <a:spAutoFit/>
          </a:bodyPr>
          <a:lstStyle/>
          <a:p>
            <a:pPr algn="ctr">
              <a:lnSpc>
                <a:spcPts val="5400"/>
              </a:lnSpc>
            </a:pPr>
            <a:r>
              <a:rPr lang="en-US" sz="4500" b="true">
                <a:solidFill>
                  <a:srgbClr val="A20000"/>
                </a:solidFill>
                <a:latin typeface="Arimo Bold"/>
                <a:ea typeface="Arimo Bold"/>
                <a:cs typeface="Arimo Bold"/>
                <a:sym typeface="Arimo Bold"/>
              </a:rPr>
              <a:t>Git Hub Link</a:t>
            </a:r>
          </a:p>
        </p:txBody>
      </p:sp>
      <p:grpSp>
        <p:nvGrpSpPr>
          <p:cNvPr name="Group 9" id="9"/>
          <p:cNvGrpSpPr/>
          <p:nvPr/>
        </p:nvGrpSpPr>
        <p:grpSpPr>
          <a:xfrm rot="0">
            <a:off x="5102681" y="3927019"/>
            <a:ext cx="8082639" cy="2432961"/>
            <a:chOff x="0" y="0"/>
            <a:chExt cx="10776852" cy="3243948"/>
          </a:xfrm>
        </p:grpSpPr>
        <p:sp>
          <p:nvSpPr>
            <p:cNvPr name="Freeform 10" id="10"/>
            <p:cNvSpPr/>
            <p:nvPr/>
          </p:nvSpPr>
          <p:spPr>
            <a:xfrm flipH="false" flipV="false" rot="0">
              <a:off x="0" y="0"/>
              <a:ext cx="10776839" cy="3243961"/>
            </a:xfrm>
            <a:custGeom>
              <a:avLst/>
              <a:gdLst/>
              <a:ahLst/>
              <a:cxnLst/>
              <a:rect r="r" b="b" t="t" l="l"/>
              <a:pathLst>
                <a:path h="3243961" w="10776839">
                  <a:moveTo>
                    <a:pt x="0" y="540639"/>
                  </a:moveTo>
                  <a:cubicBezTo>
                    <a:pt x="0" y="242062"/>
                    <a:pt x="242062" y="0"/>
                    <a:pt x="540639" y="0"/>
                  </a:cubicBezTo>
                  <a:lnTo>
                    <a:pt x="10236200" y="0"/>
                  </a:lnTo>
                  <a:cubicBezTo>
                    <a:pt x="10534777" y="0"/>
                    <a:pt x="10776839" y="242062"/>
                    <a:pt x="10776839" y="540639"/>
                  </a:cubicBezTo>
                  <a:lnTo>
                    <a:pt x="10776839" y="2703322"/>
                  </a:lnTo>
                  <a:cubicBezTo>
                    <a:pt x="10776839" y="3001899"/>
                    <a:pt x="10534777" y="3243961"/>
                    <a:pt x="10236200" y="3243961"/>
                  </a:cubicBezTo>
                  <a:lnTo>
                    <a:pt x="540639" y="3243961"/>
                  </a:lnTo>
                  <a:cubicBezTo>
                    <a:pt x="242062" y="3243961"/>
                    <a:pt x="0" y="3001899"/>
                    <a:pt x="0" y="2703322"/>
                  </a:cubicBezTo>
                  <a:close/>
                </a:path>
              </a:pathLst>
            </a:custGeom>
            <a:solidFill>
              <a:srgbClr val="FFC7C7"/>
            </a:solidFill>
          </p:spPr>
        </p:sp>
      </p:grpSp>
      <p:sp>
        <p:nvSpPr>
          <p:cNvPr name="TextBox 11" id="11"/>
          <p:cNvSpPr txBox="true"/>
          <p:nvPr/>
        </p:nvSpPr>
        <p:spPr>
          <a:xfrm rot="0">
            <a:off x="1484195" y="4743450"/>
            <a:ext cx="15319611" cy="762000"/>
          </a:xfrm>
          <a:prstGeom prst="rect">
            <a:avLst/>
          </a:prstGeom>
        </p:spPr>
        <p:txBody>
          <a:bodyPr anchor="t" rtlCol="false" tIns="0" lIns="0" bIns="0" rIns="0">
            <a:spAutoFit/>
          </a:bodyPr>
          <a:lstStyle/>
          <a:p>
            <a:pPr algn="ctr">
              <a:lnSpc>
                <a:spcPts val="2879"/>
              </a:lnSpc>
            </a:pPr>
            <a:r>
              <a:rPr lang="en-US" sz="2400">
                <a:solidFill>
                  <a:srgbClr val="000000"/>
                </a:solidFill>
                <a:latin typeface="Calibri (MS)"/>
                <a:ea typeface="Calibri (MS)"/>
                <a:cs typeface="Calibri (MS)"/>
                <a:sym typeface="Calibri (MS)"/>
              </a:rPr>
              <a:t>  GitHub URL</a:t>
            </a:r>
          </a:p>
          <a:p>
            <a:pPr algn="ctr">
              <a:lnSpc>
                <a:spcPts val="2879"/>
              </a:lnSpc>
            </a:pPr>
            <a:r>
              <a:rPr lang="en-US" sz="2400">
                <a:solidFill>
                  <a:srgbClr val="000000"/>
                </a:solidFill>
                <a:latin typeface="Calibri (MS)"/>
                <a:ea typeface="Calibri (MS)"/>
                <a:cs typeface="Calibri (MS)"/>
                <a:sym typeface="Calibri (MS)"/>
              </a:rPr>
              <a:t> – </a:t>
            </a:r>
            <a:r>
              <a:rPr lang="en-US" sz="2400" u="sng">
                <a:solidFill>
                  <a:srgbClr val="000000"/>
                </a:solidFill>
                <a:latin typeface="Calibri (MS)"/>
                <a:ea typeface="Calibri (MS)"/>
                <a:cs typeface="Calibri (MS)"/>
                <a:sym typeface="Calibri (MS)"/>
                <a:hlinkClick r:id="rId5" tooltip="https://github.com/deepspsd/webshield.official"/>
              </a:rPr>
              <a:t>https://github.com/deepspsd/webshield.official</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8278587" y="9977571"/>
            <a:ext cx="10727874" cy="652329"/>
          </a:xfrm>
          <a:custGeom>
            <a:avLst/>
            <a:gdLst/>
            <a:ahLst/>
            <a:cxnLst/>
            <a:rect r="r" b="b" t="t" l="l"/>
            <a:pathLst>
              <a:path h="652329" w="10727874">
                <a:moveTo>
                  <a:pt x="10727874" y="652329"/>
                </a:moveTo>
                <a:lnTo>
                  <a:pt x="0" y="652329"/>
                </a:lnTo>
                <a:lnTo>
                  <a:pt x="0" y="0"/>
                </a:lnTo>
                <a:lnTo>
                  <a:pt x="10727874" y="0"/>
                </a:lnTo>
                <a:lnTo>
                  <a:pt x="10727874" y="652329"/>
                </a:lnTo>
                <a:close/>
              </a:path>
            </a:pathLst>
          </a:custGeom>
          <a:blipFill>
            <a:blip r:embed="rId3">
              <a:extLst>
                <a:ext uri="{96DAC541-7B7A-43D3-8B79-37D633B846F1}">
                  <asvg:svgBlip xmlns:asvg="http://schemas.microsoft.com/office/drawing/2016/SVG/main" r:embed="rId4"/>
                </a:ext>
              </a:extLst>
            </a:blip>
            <a:stretch>
              <a:fillRect l="0" t="-65279" r="0" b="-65279"/>
            </a:stretch>
          </a:blipFill>
        </p:spPr>
      </p:sp>
      <p:grpSp>
        <p:nvGrpSpPr>
          <p:cNvPr name="Group 3" id="3"/>
          <p:cNvGrpSpPr/>
          <p:nvPr/>
        </p:nvGrpSpPr>
        <p:grpSpPr>
          <a:xfrm rot="0">
            <a:off x="0" y="9976752"/>
            <a:ext cx="8441874" cy="604161"/>
            <a:chOff x="0" y="0"/>
            <a:chExt cx="11255832" cy="805548"/>
          </a:xfrm>
        </p:grpSpPr>
        <p:sp>
          <p:nvSpPr>
            <p:cNvPr name="Freeform 4" id="4"/>
            <p:cNvSpPr/>
            <p:nvPr/>
          </p:nvSpPr>
          <p:spPr>
            <a:xfrm flipH="false" flipV="false" rot="0">
              <a:off x="0" y="0"/>
              <a:ext cx="11255883" cy="805561"/>
            </a:xfrm>
            <a:custGeom>
              <a:avLst/>
              <a:gdLst/>
              <a:ahLst/>
              <a:cxnLst/>
              <a:rect r="r" b="b" t="t" l="l"/>
              <a:pathLst>
                <a:path h="805561" w="11255883">
                  <a:moveTo>
                    <a:pt x="0" y="0"/>
                  </a:moveTo>
                  <a:lnTo>
                    <a:pt x="11255883" y="0"/>
                  </a:lnTo>
                  <a:lnTo>
                    <a:pt x="11255883" y="805561"/>
                  </a:lnTo>
                  <a:lnTo>
                    <a:pt x="0" y="805561"/>
                  </a:lnTo>
                  <a:close/>
                </a:path>
              </a:pathLst>
            </a:custGeom>
            <a:solidFill>
              <a:srgbClr val="5B0003"/>
            </a:solidFill>
          </p:spPr>
        </p:sp>
      </p:grpSp>
      <p:sp>
        <p:nvSpPr>
          <p:cNvPr name="Freeform 5" id="5"/>
          <p:cNvSpPr/>
          <p:nvPr/>
        </p:nvSpPr>
        <p:spPr>
          <a:xfrm flipH="false" flipV="false" rot="0">
            <a:off x="-933298" y="-19050"/>
            <a:ext cx="10972800" cy="589950"/>
          </a:xfrm>
          <a:custGeom>
            <a:avLst/>
            <a:gdLst/>
            <a:ahLst/>
            <a:cxnLst/>
            <a:rect r="r" b="b" t="t" l="l"/>
            <a:pathLst>
              <a:path h="589950" w="10972800">
                <a:moveTo>
                  <a:pt x="0" y="0"/>
                </a:moveTo>
                <a:lnTo>
                  <a:pt x="10972800" y="0"/>
                </a:lnTo>
                <a:lnTo>
                  <a:pt x="10972800" y="589950"/>
                </a:lnTo>
                <a:lnTo>
                  <a:pt x="0" y="589950"/>
                </a:lnTo>
                <a:lnTo>
                  <a:pt x="0" y="0"/>
                </a:lnTo>
                <a:close/>
              </a:path>
            </a:pathLst>
          </a:custGeom>
          <a:blipFill>
            <a:blip r:embed="rId3">
              <a:extLst>
                <a:ext uri="{96DAC541-7B7A-43D3-8B79-37D633B846F1}">
                  <asvg:svgBlip xmlns:asvg="http://schemas.microsoft.com/office/drawing/2016/SVG/main" r:embed="rId4"/>
                </a:ext>
              </a:extLst>
            </a:blip>
            <a:stretch>
              <a:fillRect l="0" t="-80778" r="0" b="-80777"/>
            </a:stretch>
          </a:blipFill>
        </p:spPr>
      </p:sp>
      <p:grpSp>
        <p:nvGrpSpPr>
          <p:cNvPr name="Group 6" id="6"/>
          <p:cNvGrpSpPr/>
          <p:nvPr/>
        </p:nvGrpSpPr>
        <p:grpSpPr>
          <a:xfrm rot="0">
            <a:off x="9976761" y="-16326"/>
            <a:ext cx="8441874" cy="604161"/>
            <a:chOff x="0" y="0"/>
            <a:chExt cx="11255832" cy="805548"/>
          </a:xfrm>
        </p:grpSpPr>
        <p:sp>
          <p:nvSpPr>
            <p:cNvPr name="Freeform 7" id="7"/>
            <p:cNvSpPr/>
            <p:nvPr/>
          </p:nvSpPr>
          <p:spPr>
            <a:xfrm flipH="false" flipV="false" rot="0">
              <a:off x="0" y="0"/>
              <a:ext cx="11255883" cy="805561"/>
            </a:xfrm>
            <a:custGeom>
              <a:avLst/>
              <a:gdLst/>
              <a:ahLst/>
              <a:cxnLst/>
              <a:rect r="r" b="b" t="t" l="l"/>
              <a:pathLst>
                <a:path h="805561" w="11255883">
                  <a:moveTo>
                    <a:pt x="0" y="0"/>
                  </a:moveTo>
                  <a:lnTo>
                    <a:pt x="11255883" y="0"/>
                  </a:lnTo>
                  <a:lnTo>
                    <a:pt x="11255883" y="805561"/>
                  </a:lnTo>
                  <a:lnTo>
                    <a:pt x="0" y="805561"/>
                  </a:lnTo>
                  <a:close/>
                </a:path>
              </a:pathLst>
            </a:custGeom>
            <a:solidFill>
              <a:srgbClr val="5B0003"/>
            </a:solidFill>
          </p:spPr>
        </p:sp>
      </p:grpSp>
      <p:sp>
        <p:nvSpPr>
          <p:cNvPr name="TextBox 8" id="8"/>
          <p:cNvSpPr txBox="true"/>
          <p:nvPr/>
        </p:nvSpPr>
        <p:spPr>
          <a:xfrm rot="0">
            <a:off x="360808" y="1794681"/>
            <a:ext cx="8352093" cy="7829550"/>
          </a:xfrm>
          <a:prstGeom prst="rect">
            <a:avLst/>
          </a:prstGeom>
        </p:spPr>
        <p:txBody>
          <a:bodyPr anchor="t" rtlCol="false" tIns="0" lIns="0" bIns="0" rIns="0">
            <a:spAutoFit/>
          </a:bodyPr>
          <a:lstStyle/>
          <a:p>
            <a:pPr algn="l" marL="690884" indent="-345442" lvl="1">
              <a:lnSpc>
                <a:spcPts val="3840"/>
              </a:lnSpc>
              <a:buFont typeface="Arial"/>
              <a:buChar char="•"/>
            </a:pPr>
            <a:r>
              <a:rPr lang="en-US" sz="3200">
                <a:solidFill>
                  <a:srgbClr val="000000"/>
                </a:solidFill>
                <a:latin typeface="Calibri (MS)"/>
                <a:ea typeface="Calibri (MS)"/>
                <a:cs typeface="Calibri (MS)"/>
                <a:sym typeface="Calibri (MS)"/>
              </a:rPr>
              <a:t>Users regularly receive web links that appear safe but contain hidden cyber threats</a:t>
            </a:r>
          </a:p>
          <a:p>
            <a:pPr algn="l" marL="690884" indent="-345442" lvl="1">
              <a:lnSpc>
                <a:spcPts val="3840"/>
              </a:lnSpc>
              <a:buFont typeface="Arial"/>
              <a:buChar char="•"/>
            </a:pPr>
            <a:r>
              <a:rPr lang="en-US" sz="3200">
                <a:solidFill>
                  <a:srgbClr val="000000"/>
                </a:solidFill>
                <a:latin typeface="Calibri (MS)"/>
                <a:ea typeface="Calibri (MS)"/>
                <a:cs typeface="Calibri (MS)"/>
                <a:sym typeface="Calibri (MS)"/>
              </a:rPr>
              <a:t>Phishing and malicious URLs are one of the most common causes of data breaches</a:t>
            </a:r>
          </a:p>
          <a:p>
            <a:pPr algn="l" marL="690884" indent="-345442" lvl="1">
              <a:lnSpc>
                <a:spcPts val="3840"/>
              </a:lnSpc>
              <a:buFont typeface="Arial"/>
              <a:buChar char="•"/>
            </a:pPr>
            <a:r>
              <a:rPr lang="en-US" sz="3200">
                <a:solidFill>
                  <a:srgbClr val="000000"/>
                </a:solidFill>
                <a:latin typeface="Calibri (MS)"/>
                <a:ea typeface="Calibri (MS)"/>
                <a:cs typeface="Calibri (MS)"/>
                <a:sym typeface="Calibri (MS)"/>
              </a:rPr>
              <a:t>Most users lack the technical knowledge to identify risky links before clicking. Users get malicious links not only while browsing websites, but also inside emails (especially Gmail), where phishing links are common.</a:t>
            </a:r>
          </a:p>
          <a:p>
            <a:pPr algn="l" marL="690884" indent="-345442" lvl="1">
              <a:lnSpc>
                <a:spcPts val="3840"/>
              </a:lnSpc>
              <a:buFont typeface="Arial"/>
              <a:buChar char="•"/>
            </a:pPr>
            <a:r>
              <a:rPr lang="en-US" sz="3200">
                <a:solidFill>
                  <a:srgbClr val="000000"/>
                </a:solidFill>
                <a:latin typeface="Calibri (MS)"/>
                <a:ea typeface="Calibri (MS)"/>
                <a:cs typeface="Calibri (MS)"/>
                <a:sym typeface="Calibri (MS)"/>
              </a:rPr>
              <a:t>The majority of users lack the technical awareness to inspect URLs, verify domains, or detect subtle red flags (e.g., typosquatting, shortened links, fake HTTPS).</a:t>
            </a:r>
          </a:p>
          <a:p>
            <a:pPr algn="l" marL="690884" indent="-345442" lvl="1">
              <a:lnSpc>
                <a:spcPts val="3840"/>
              </a:lnSpc>
              <a:buFont typeface="Arial"/>
              <a:buChar char="•"/>
            </a:pPr>
            <a:r>
              <a:rPr lang="en-US" sz="3200">
                <a:solidFill>
                  <a:srgbClr val="000000"/>
                </a:solidFill>
                <a:latin typeface="Calibri (MS)"/>
                <a:ea typeface="Calibri (MS)"/>
                <a:cs typeface="Calibri (MS)"/>
                <a:sym typeface="Calibri (MS)"/>
              </a:rPr>
              <a:t>There is no simple, real-time mechanism to warn users before interacting with malicious websites </a:t>
            </a:r>
          </a:p>
        </p:txBody>
      </p:sp>
      <p:sp>
        <p:nvSpPr>
          <p:cNvPr name="Freeform 9" id="9"/>
          <p:cNvSpPr/>
          <p:nvPr/>
        </p:nvSpPr>
        <p:spPr>
          <a:xfrm flipH="false" flipV="false" rot="0">
            <a:off x="8211912" y="818356"/>
            <a:ext cx="10244985" cy="8516144"/>
          </a:xfrm>
          <a:custGeom>
            <a:avLst/>
            <a:gdLst/>
            <a:ahLst/>
            <a:cxnLst/>
            <a:rect r="r" b="b" t="t" l="l"/>
            <a:pathLst>
              <a:path h="8516144" w="10244985">
                <a:moveTo>
                  <a:pt x="0" y="0"/>
                </a:moveTo>
                <a:lnTo>
                  <a:pt x="10244985" y="0"/>
                </a:lnTo>
                <a:lnTo>
                  <a:pt x="10244985" y="8516144"/>
                </a:lnTo>
                <a:lnTo>
                  <a:pt x="0" y="8516144"/>
                </a:lnTo>
                <a:lnTo>
                  <a:pt x="0" y="0"/>
                </a:lnTo>
                <a:close/>
              </a:path>
            </a:pathLst>
          </a:custGeom>
          <a:blipFill>
            <a:blip r:embed="rId5"/>
            <a:stretch>
              <a:fillRect l="0" t="0" r="-5056" b="-5056"/>
            </a:stretch>
          </a:blipFill>
        </p:spPr>
      </p:sp>
      <p:sp>
        <p:nvSpPr>
          <p:cNvPr name="TextBox 10" id="10"/>
          <p:cNvSpPr txBox="true"/>
          <p:nvPr/>
        </p:nvSpPr>
        <p:spPr>
          <a:xfrm rot="0">
            <a:off x="669474" y="845010"/>
            <a:ext cx="8490861" cy="721071"/>
          </a:xfrm>
          <a:prstGeom prst="rect">
            <a:avLst/>
          </a:prstGeom>
        </p:spPr>
        <p:txBody>
          <a:bodyPr anchor="t" rtlCol="false" tIns="0" lIns="0" bIns="0" rIns="0">
            <a:spAutoFit/>
          </a:bodyPr>
          <a:lstStyle/>
          <a:p>
            <a:pPr algn="l">
              <a:lnSpc>
                <a:spcPts val="5400"/>
              </a:lnSpc>
            </a:pPr>
            <a:r>
              <a:rPr lang="en-US" sz="4500" b="true">
                <a:solidFill>
                  <a:srgbClr val="A20000"/>
                </a:solidFill>
                <a:latin typeface="Arimo Bold"/>
                <a:ea typeface="Arimo Bold"/>
                <a:cs typeface="Arimo Bold"/>
                <a:sym typeface="Arimo Bold"/>
              </a:rPr>
              <a:t>Problem Statement</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8278587" y="9977571"/>
            <a:ext cx="10727874" cy="652329"/>
          </a:xfrm>
          <a:custGeom>
            <a:avLst/>
            <a:gdLst/>
            <a:ahLst/>
            <a:cxnLst/>
            <a:rect r="r" b="b" t="t" l="l"/>
            <a:pathLst>
              <a:path h="652329" w="10727874">
                <a:moveTo>
                  <a:pt x="10727874" y="652329"/>
                </a:moveTo>
                <a:lnTo>
                  <a:pt x="0" y="652329"/>
                </a:lnTo>
                <a:lnTo>
                  <a:pt x="0" y="0"/>
                </a:lnTo>
                <a:lnTo>
                  <a:pt x="10727874" y="0"/>
                </a:lnTo>
                <a:lnTo>
                  <a:pt x="10727874" y="652329"/>
                </a:lnTo>
                <a:close/>
              </a:path>
            </a:pathLst>
          </a:custGeom>
          <a:blipFill>
            <a:blip r:embed="rId3">
              <a:extLst>
                <a:ext uri="{96DAC541-7B7A-43D3-8B79-37D633B846F1}">
                  <asvg:svgBlip xmlns:asvg="http://schemas.microsoft.com/office/drawing/2016/SVG/main" r:embed="rId4"/>
                </a:ext>
              </a:extLst>
            </a:blip>
            <a:stretch>
              <a:fillRect l="0" t="-65279" r="0" b="-65279"/>
            </a:stretch>
          </a:blipFill>
        </p:spPr>
      </p:sp>
      <p:grpSp>
        <p:nvGrpSpPr>
          <p:cNvPr name="Group 3" id="3"/>
          <p:cNvGrpSpPr/>
          <p:nvPr/>
        </p:nvGrpSpPr>
        <p:grpSpPr>
          <a:xfrm rot="0">
            <a:off x="0" y="9976752"/>
            <a:ext cx="8441874" cy="604161"/>
            <a:chOff x="0" y="0"/>
            <a:chExt cx="11255832" cy="805548"/>
          </a:xfrm>
        </p:grpSpPr>
        <p:sp>
          <p:nvSpPr>
            <p:cNvPr name="Freeform 4" id="4"/>
            <p:cNvSpPr/>
            <p:nvPr/>
          </p:nvSpPr>
          <p:spPr>
            <a:xfrm flipH="false" flipV="false" rot="0">
              <a:off x="0" y="0"/>
              <a:ext cx="11255883" cy="805561"/>
            </a:xfrm>
            <a:custGeom>
              <a:avLst/>
              <a:gdLst/>
              <a:ahLst/>
              <a:cxnLst/>
              <a:rect r="r" b="b" t="t" l="l"/>
              <a:pathLst>
                <a:path h="805561" w="11255883">
                  <a:moveTo>
                    <a:pt x="0" y="0"/>
                  </a:moveTo>
                  <a:lnTo>
                    <a:pt x="11255883" y="0"/>
                  </a:lnTo>
                  <a:lnTo>
                    <a:pt x="11255883" y="805561"/>
                  </a:lnTo>
                  <a:lnTo>
                    <a:pt x="0" y="805561"/>
                  </a:lnTo>
                  <a:close/>
                </a:path>
              </a:pathLst>
            </a:custGeom>
            <a:solidFill>
              <a:srgbClr val="5B0003"/>
            </a:solidFill>
          </p:spPr>
        </p:sp>
      </p:grpSp>
      <p:sp>
        <p:nvSpPr>
          <p:cNvPr name="Freeform 5" id="5"/>
          <p:cNvSpPr/>
          <p:nvPr/>
        </p:nvSpPr>
        <p:spPr>
          <a:xfrm flipH="false" flipV="false" rot="0">
            <a:off x="-933298" y="-19050"/>
            <a:ext cx="10972800" cy="589950"/>
          </a:xfrm>
          <a:custGeom>
            <a:avLst/>
            <a:gdLst/>
            <a:ahLst/>
            <a:cxnLst/>
            <a:rect r="r" b="b" t="t" l="l"/>
            <a:pathLst>
              <a:path h="589950" w="10972800">
                <a:moveTo>
                  <a:pt x="0" y="0"/>
                </a:moveTo>
                <a:lnTo>
                  <a:pt x="10972800" y="0"/>
                </a:lnTo>
                <a:lnTo>
                  <a:pt x="10972800" y="589950"/>
                </a:lnTo>
                <a:lnTo>
                  <a:pt x="0" y="589950"/>
                </a:lnTo>
                <a:lnTo>
                  <a:pt x="0" y="0"/>
                </a:lnTo>
                <a:close/>
              </a:path>
            </a:pathLst>
          </a:custGeom>
          <a:blipFill>
            <a:blip r:embed="rId3">
              <a:extLst>
                <a:ext uri="{96DAC541-7B7A-43D3-8B79-37D633B846F1}">
                  <asvg:svgBlip xmlns:asvg="http://schemas.microsoft.com/office/drawing/2016/SVG/main" r:embed="rId4"/>
                </a:ext>
              </a:extLst>
            </a:blip>
            <a:stretch>
              <a:fillRect l="0" t="-80778" r="0" b="-80777"/>
            </a:stretch>
          </a:blipFill>
        </p:spPr>
      </p:sp>
      <p:grpSp>
        <p:nvGrpSpPr>
          <p:cNvPr name="Group 6" id="6"/>
          <p:cNvGrpSpPr/>
          <p:nvPr/>
        </p:nvGrpSpPr>
        <p:grpSpPr>
          <a:xfrm rot="0">
            <a:off x="9976761" y="-16326"/>
            <a:ext cx="8441874" cy="604161"/>
            <a:chOff x="0" y="0"/>
            <a:chExt cx="11255832" cy="805548"/>
          </a:xfrm>
        </p:grpSpPr>
        <p:sp>
          <p:nvSpPr>
            <p:cNvPr name="Freeform 7" id="7"/>
            <p:cNvSpPr/>
            <p:nvPr/>
          </p:nvSpPr>
          <p:spPr>
            <a:xfrm flipH="false" flipV="false" rot="0">
              <a:off x="0" y="0"/>
              <a:ext cx="11255883" cy="805561"/>
            </a:xfrm>
            <a:custGeom>
              <a:avLst/>
              <a:gdLst/>
              <a:ahLst/>
              <a:cxnLst/>
              <a:rect r="r" b="b" t="t" l="l"/>
              <a:pathLst>
                <a:path h="805561" w="11255883">
                  <a:moveTo>
                    <a:pt x="0" y="0"/>
                  </a:moveTo>
                  <a:lnTo>
                    <a:pt x="11255883" y="0"/>
                  </a:lnTo>
                  <a:lnTo>
                    <a:pt x="11255883" y="805561"/>
                  </a:lnTo>
                  <a:lnTo>
                    <a:pt x="0" y="805561"/>
                  </a:lnTo>
                  <a:close/>
                </a:path>
              </a:pathLst>
            </a:custGeom>
            <a:solidFill>
              <a:srgbClr val="5B0003"/>
            </a:solidFill>
          </p:spPr>
        </p:sp>
      </p:grpSp>
      <p:sp>
        <p:nvSpPr>
          <p:cNvPr name="TextBox 8" id="8"/>
          <p:cNvSpPr txBox="true"/>
          <p:nvPr/>
        </p:nvSpPr>
        <p:spPr>
          <a:xfrm rot="0">
            <a:off x="669474" y="845010"/>
            <a:ext cx="12017826" cy="721071"/>
          </a:xfrm>
          <a:prstGeom prst="rect">
            <a:avLst/>
          </a:prstGeom>
        </p:spPr>
        <p:txBody>
          <a:bodyPr anchor="t" rtlCol="false" tIns="0" lIns="0" bIns="0" rIns="0">
            <a:spAutoFit/>
          </a:bodyPr>
          <a:lstStyle/>
          <a:p>
            <a:pPr algn="l">
              <a:lnSpc>
                <a:spcPts val="5400"/>
              </a:lnSpc>
            </a:pPr>
            <a:r>
              <a:rPr lang="en-US" sz="4500" b="true">
                <a:solidFill>
                  <a:srgbClr val="A20000"/>
                </a:solidFill>
                <a:latin typeface="Arimo Bold"/>
                <a:ea typeface="Arimo Bold"/>
                <a:cs typeface="Arimo Bold"/>
                <a:sym typeface="Arimo Bold"/>
              </a:rPr>
              <a:t>Future Scope </a:t>
            </a:r>
          </a:p>
        </p:txBody>
      </p:sp>
      <p:sp>
        <p:nvSpPr>
          <p:cNvPr name="TextBox 9" id="9"/>
          <p:cNvSpPr txBox="true"/>
          <p:nvPr/>
        </p:nvSpPr>
        <p:spPr>
          <a:xfrm rot="0">
            <a:off x="270423" y="1909029"/>
            <a:ext cx="17903277" cy="7343775"/>
          </a:xfrm>
          <a:prstGeom prst="rect">
            <a:avLst/>
          </a:prstGeom>
        </p:spPr>
        <p:txBody>
          <a:bodyPr anchor="t" rtlCol="false" tIns="0" lIns="0" bIns="0" rIns="0">
            <a:spAutoFit/>
          </a:bodyPr>
          <a:lstStyle/>
          <a:p>
            <a:pPr algn="l" marL="690881" indent="-345440" lvl="1">
              <a:lnSpc>
                <a:spcPts val="3840"/>
              </a:lnSpc>
              <a:buFont typeface="Arial"/>
              <a:buChar char="•"/>
            </a:pPr>
            <a:r>
              <a:rPr lang="en-US" b="true" sz="3200">
                <a:solidFill>
                  <a:srgbClr val="000000"/>
                </a:solidFill>
                <a:latin typeface="Calibri (MS) Bold"/>
                <a:ea typeface="Calibri (MS) Bold"/>
                <a:cs typeface="Calibri (MS) Bold"/>
                <a:sym typeface="Calibri (MS) Bold"/>
              </a:rPr>
              <a:t>Advanced AI Threat Prediction</a:t>
            </a:r>
          </a:p>
          <a:p>
            <a:pPr algn="l">
              <a:lnSpc>
                <a:spcPts val="3840"/>
              </a:lnSpc>
            </a:pPr>
            <a:r>
              <a:rPr lang="en-US" sz="3200">
                <a:solidFill>
                  <a:srgbClr val="000000"/>
                </a:solidFill>
                <a:latin typeface="Calibri (MS)"/>
                <a:ea typeface="Calibri (MS)"/>
                <a:cs typeface="Calibri (MS)"/>
                <a:sym typeface="Calibri (MS)"/>
              </a:rPr>
              <a:t>       </a:t>
            </a:r>
            <a:r>
              <a:rPr lang="en-US" sz="3200">
                <a:solidFill>
                  <a:srgbClr val="000000"/>
                </a:solidFill>
                <a:latin typeface="Calibri (MS)"/>
                <a:ea typeface="Calibri (MS)"/>
                <a:cs typeface="Calibri (MS)"/>
                <a:sym typeface="Calibri (MS)"/>
              </a:rPr>
              <a:t>Enhance Machine Learning models to predict emerging web threats using behavioral </a:t>
            </a:r>
          </a:p>
          <a:p>
            <a:pPr algn="l">
              <a:lnSpc>
                <a:spcPts val="3840"/>
              </a:lnSpc>
            </a:pPr>
            <a:r>
              <a:rPr lang="en-US" sz="3200">
                <a:solidFill>
                  <a:srgbClr val="000000"/>
                </a:solidFill>
                <a:latin typeface="Calibri (MS)"/>
                <a:ea typeface="Calibri (MS)"/>
                <a:cs typeface="Calibri (MS)"/>
                <a:sym typeface="Calibri (MS)"/>
              </a:rPr>
              <a:t>       and pattern-based analysis, or Integrate Deep learning model for better detection. </a:t>
            </a:r>
          </a:p>
          <a:p>
            <a:pPr algn="l" marL="690881" indent="-345440" lvl="1">
              <a:lnSpc>
                <a:spcPts val="3840"/>
              </a:lnSpc>
              <a:buFont typeface="Arial"/>
              <a:buChar char="•"/>
            </a:pPr>
            <a:r>
              <a:rPr lang="en-US" b="true" sz="3200">
                <a:solidFill>
                  <a:srgbClr val="000000"/>
                </a:solidFill>
                <a:latin typeface="Calibri (MS) Bold"/>
                <a:ea typeface="Calibri (MS) Bold"/>
                <a:cs typeface="Calibri (MS) Bold"/>
                <a:sym typeface="Calibri (MS) Bold"/>
              </a:rPr>
              <a:t>LLM-Guided Personalized Learning</a:t>
            </a:r>
          </a:p>
          <a:p>
            <a:pPr algn="l">
              <a:lnSpc>
                <a:spcPts val="3840"/>
              </a:lnSpc>
            </a:pPr>
            <a:r>
              <a:rPr lang="en-US" sz="3200">
                <a:solidFill>
                  <a:srgbClr val="000000"/>
                </a:solidFill>
                <a:latin typeface="Calibri (MS)"/>
                <a:ea typeface="Calibri (MS)"/>
                <a:cs typeface="Calibri (MS)"/>
                <a:sym typeface="Calibri (MS)"/>
              </a:rPr>
              <a:t>        Adapt cybersecurity learning content based on user behavior, scan history, and risk exposure.</a:t>
            </a:r>
          </a:p>
          <a:p>
            <a:pPr algn="l" marL="690881" indent="-345440" lvl="1">
              <a:lnSpc>
                <a:spcPts val="3840"/>
              </a:lnSpc>
              <a:buFont typeface="Arial"/>
              <a:buChar char="•"/>
            </a:pPr>
            <a:r>
              <a:rPr lang="en-US" b="true" sz="3200">
                <a:solidFill>
                  <a:srgbClr val="000000"/>
                </a:solidFill>
                <a:latin typeface="Calibri (MS) Bold"/>
                <a:ea typeface="Calibri (MS) Bold"/>
                <a:cs typeface="Calibri (MS) Bold"/>
                <a:sym typeface="Calibri (MS) Bold"/>
              </a:rPr>
              <a:t>Community-Driven Threat Intelligence</a:t>
            </a:r>
          </a:p>
          <a:p>
            <a:pPr algn="l">
              <a:lnSpc>
                <a:spcPts val="3840"/>
              </a:lnSpc>
            </a:pPr>
            <a:r>
              <a:rPr lang="en-US" sz="3200">
                <a:solidFill>
                  <a:srgbClr val="000000"/>
                </a:solidFill>
                <a:latin typeface="Calibri (MS)"/>
                <a:ea typeface="Calibri (MS)"/>
                <a:cs typeface="Calibri (MS)"/>
                <a:sym typeface="Calibri (MS)"/>
              </a:rPr>
              <a:t>        Enable users to report suspicious websites and contribute to a shared threat intelligence system.</a:t>
            </a:r>
          </a:p>
          <a:p>
            <a:pPr algn="l" marL="690881" indent="-345440" lvl="1">
              <a:lnSpc>
                <a:spcPts val="3840"/>
              </a:lnSpc>
              <a:buFont typeface="Arial"/>
              <a:buChar char="•"/>
            </a:pPr>
            <a:r>
              <a:rPr lang="en-US" b="true" sz="3200">
                <a:solidFill>
                  <a:srgbClr val="000000"/>
                </a:solidFill>
                <a:latin typeface="Calibri (MS) Bold"/>
                <a:ea typeface="Calibri (MS) Bold"/>
                <a:cs typeface="Calibri (MS) Bold"/>
                <a:sym typeface="Calibri (MS) Bold"/>
              </a:rPr>
              <a:t>Advanced Analytics Dashboard</a:t>
            </a:r>
          </a:p>
          <a:p>
            <a:pPr algn="l">
              <a:lnSpc>
                <a:spcPts val="3840"/>
              </a:lnSpc>
            </a:pPr>
            <a:r>
              <a:rPr lang="en-US" sz="3200">
                <a:solidFill>
                  <a:srgbClr val="000000"/>
                </a:solidFill>
                <a:latin typeface="Calibri (MS)"/>
                <a:ea typeface="Calibri (MS)"/>
                <a:cs typeface="Calibri (MS)"/>
                <a:sym typeface="Calibri (MS)"/>
              </a:rPr>
              <a:t>        Provide insights into browsing risk trends, threat categories, and user learning progress.</a:t>
            </a:r>
          </a:p>
          <a:p>
            <a:pPr algn="l" marL="690881" indent="-345440" lvl="1">
              <a:lnSpc>
                <a:spcPts val="3840"/>
              </a:lnSpc>
              <a:buFont typeface="Arial"/>
              <a:buChar char="•"/>
            </a:pPr>
            <a:r>
              <a:rPr lang="en-US" b="true" sz="3200">
                <a:solidFill>
                  <a:srgbClr val="000000"/>
                </a:solidFill>
                <a:latin typeface="Calibri (MS) Bold"/>
                <a:ea typeface="Calibri (MS) Bold"/>
                <a:cs typeface="Calibri (MS) Bold"/>
                <a:sym typeface="Calibri (MS) Bold"/>
              </a:rPr>
              <a:t>Expanded Learning Modules</a:t>
            </a:r>
          </a:p>
          <a:p>
            <a:pPr algn="l">
              <a:lnSpc>
                <a:spcPts val="3840"/>
              </a:lnSpc>
            </a:pPr>
            <a:r>
              <a:rPr lang="en-US" sz="3200">
                <a:solidFill>
                  <a:srgbClr val="000000"/>
                </a:solidFill>
                <a:latin typeface="Calibri (MS)"/>
                <a:ea typeface="Calibri (MS)"/>
                <a:cs typeface="Calibri (MS)"/>
                <a:sym typeface="Calibri (MS)"/>
              </a:rPr>
              <a:t>        Introduce role-based cybersecurity courses for students, professionals, and organizations.</a:t>
            </a:r>
          </a:p>
          <a:p>
            <a:pPr algn="l" marL="690881" indent="-345440" lvl="1">
              <a:lnSpc>
                <a:spcPts val="3840"/>
              </a:lnSpc>
              <a:buFont typeface="Arial"/>
              <a:buChar char="•"/>
            </a:pPr>
            <a:r>
              <a:rPr lang="en-US" b="true" sz="3200">
                <a:solidFill>
                  <a:srgbClr val="000000"/>
                </a:solidFill>
                <a:latin typeface="Calibri (MS) Bold"/>
                <a:ea typeface="Calibri (MS) Bold"/>
                <a:cs typeface="Calibri (MS) Bold"/>
                <a:sym typeface="Calibri (MS) Bold"/>
              </a:rPr>
              <a:t>Performance &amp; Scalability Optimization</a:t>
            </a:r>
          </a:p>
          <a:p>
            <a:pPr algn="l">
              <a:lnSpc>
                <a:spcPts val="3840"/>
              </a:lnSpc>
            </a:pPr>
            <a:r>
              <a:rPr lang="en-US" sz="3200">
                <a:solidFill>
                  <a:srgbClr val="000000"/>
                </a:solidFill>
                <a:latin typeface="Calibri (MS)"/>
                <a:ea typeface="Calibri (MS)"/>
                <a:cs typeface="Calibri (MS)"/>
                <a:sym typeface="Calibri (MS)"/>
              </a:rPr>
              <a:t>        Improve scanning speed, API efficiency, and system scalability for larger user bases.</a:t>
            </a:r>
          </a:p>
          <a:p>
            <a:pPr algn="l" marL="690881" indent="-345440" lvl="1">
              <a:lnSpc>
                <a:spcPts val="3840"/>
              </a:lnSpc>
              <a:buFont typeface="Arial"/>
              <a:buChar char="•"/>
            </a:pPr>
            <a:r>
              <a:rPr lang="en-US" b="true" sz="3200">
                <a:solidFill>
                  <a:srgbClr val="000000"/>
                </a:solidFill>
                <a:latin typeface="Calibri (MS) Bold"/>
                <a:ea typeface="Calibri (MS) Bold"/>
                <a:cs typeface="Calibri (MS) Bold"/>
                <a:sym typeface="Calibri (MS) Bold"/>
              </a:rPr>
              <a:t>Cross-Browser &amp; Platform Expansion</a:t>
            </a:r>
          </a:p>
          <a:p>
            <a:pPr algn="l">
              <a:lnSpc>
                <a:spcPts val="3840"/>
              </a:lnSpc>
            </a:pPr>
            <a:r>
              <a:rPr lang="en-US" sz="3200">
                <a:solidFill>
                  <a:srgbClr val="000000"/>
                </a:solidFill>
                <a:latin typeface="Calibri (MS)"/>
                <a:ea typeface="Calibri (MS)"/>
                <a:cs typeface="Calibri (MS)"/>
                <a:sym typeface="Calibri (MS)"/>
              </a:rPr>
              <a:t>        Extend WebShield support to multiple browsers and devices.</a:t>
            </a: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8278587" y="9977571"/>
            <a:ext cx="10727874" cy="652329"/>
          </a:xfrm>
          <a:custGeom>
            <a:avLst/>
            <a:gdLst/>
            <a:ahLst/>
            <a:cxnLst/>
            <a:rect r="r" b="b" t="t" l="l"/>
            <a:pathLst>
              <a:path h="652329" w="10727874">
                <a:moveTo>
                  <a:pt x="10727874" y="652329"/>
                </a:moveTo>
                <a:lnTo>
                  <a:pt x="0" y="652329"/>
                </a:lnTo>
                <a:lnTo>
                  <a:pt x="0" y="0"/>
                </a:lnTo>
                <a:lnTo>
                  <a:pt x="10727874" y="0"/>
                </a:lnTo>
                <a:lnTo>
                  <a:pt x="10727874" y="652329"/>
                </a:lnTo>
                <a:close/>
              </a:path>
            </a:pathLst>
          </a:custGeom>
          <a:blipFill>
            <a:blip r:embed="rId3">
              <a:extLst>
                <a:ext uri="{96DAC541-7B7A-43D3-8B79-37D633B846F1}">
                  <asvg:svgBlip xmlns:asvg="http://schemas.microsoft.com/office/drawing/2016/SVG/main" r:embed="rId4"/>
                </a:ext>
              </a:extLst>
            </a:blip>
            <a:stretch>
              <a:fillRect l="0" t="-65279" r="0" b="-65279"/>
            </a:stretch>
          </a:blipFill>
        </p:spPr>
      </p:sp>
      <p:grpSp>
        <p:nvGrpSpPr>
          <p:cNvPr name="Group 3" id="3"/>
          <p:cNvGrpSpPr/>
          <p:nvPr/>
        </p:nvGrpSpPr>
        <p:grpSpPr>
          <a:xfrm rot="0">
            <a:off x="0" y="9976752"/>
            <a:ext cx="8441874" cy="604161"/>
            <a:chOff x="0" y="0"/>
            <a:chExt cx="11255832" cy="805548"/>
          </a:xfrm>
        </p:grpSpPr>
        <p:sp>
          <p:nvSpPr>
            <p:cNvPr name="Freeform 4" id="4"/>
            <p:cNvSpPr/>
            <p:nvPr/>
          </p:nvSpPr>
          <p:spPr>
            <a:xfrm flipH="false" flipV="false" rot="0">
              <a:off x="0" y="0"/>
              <a:ext cx="11255883" cy="805561"/>
            </a:xfrm>
            <a:custGeom>
              <a:avLst/>
              <a:gdLst/>
              <a:ahLst/>
              <a:cxnLst/>
              <a:rect r="r" b="b" t="t" l="l"/>
              <a:pathLst>
                <a:path h="805561" w="11255883">
                  <a:moveTo>
                    <a:pt x="0" y="0"/>
                  </a:moveTo>
                  <a:lnTo>
                    <a:pt x="11255883" y="0"/>
                  </a:lnTo>
                  <a:lnTo>
                    <a:pt x="11255883" y="805561"/>
                  </a:lnTo>
                  <a:lnTo>
                    <a:pt x="0" y="805561"/>
                  </a:lnTo>
                  <a:close/>
                </a:path>
              </a:pathLst>
            </a:custGeom>
            <a:solidFill>
              <a:srgbClr val="5B0003"/>
            </a:solidFill>
          </p:spPr>
        </p:sp>
      </p:grpSp>
      <p:sp>
        <p:nvSpPr>
          <p:cNvPr name="Freeform 5" id="5"/>
          <p:cNvSpPr/>
          <p:nvPr/>
        </p:nvSpPr>
        <p:spPr>
          <a:xfrm flipH="false" flipV="false" rot="0">
            <a:off x="-933298" y="-19050"/>
            <a:ext cx="10972800" cy="589950"/>
          </a:xfrm>
          <a:custGeom>
            <a:avLst/>
            <a:gdLst/>
            <a:ahLst/>
            <a:cxnLst/>
            <a:rect r="r" b="b" t="t" l="l"/>
            <a:pathLst>
              <a:path h="589950" w="10972800">
                <a:moveTo>
                  <a:pt x="0" y="0"/>
                </a:moveTo>
                <a:lnTo>
                  <a:pt x="10972800" y="0"/>
                </a:lnTo>
                <a:lnTo>
                  <a:pt x="10972800" y="589950"/>
                </a:lnTo>
                <a:lnTo>
                  <a:pt x="0" y="589950"/>
                </a:lnTo>
                <a:lnTo>
                  <a:pt x="0" y="0"/>
                </a:lnTo>
                <a:close/>
              </a:path>
            </a:pathLst>
          </a:custGeom>
          <a:blipFill>
            <a:blip r:embed="rId3">
              <a:extLst>
                <a:ext uri="{96DAC541-7B7A-43D3-8B79-37D633B846F1}">
                  <asvg:svgBlip xmlns:asvg="http://schemas.microsoft.com/office/drawing/2016/SVG/main" r:embed="rId4"/>
                </a:ext>
              </a:extLst>
            </a:blip>
            <a:stretch>
              <a:fillRect l="0" t="-80778" r="0" b="-80777"/>
            </a:stretch>
          </a:blipFill>
        </p:spPr>
      </p:sp>
      <p:grpSp>
        <p:nvGrpSpPr>
          <p:cNvPr name="Group 6" id="6"/>
          <p:cNvGrpSpPr/>
          <p:nvPr/>
        </p:nvGrpSpPr>
        <p:grpSpPr>
          <a:xfrm rot="0">
            <a:off x="9976761" y="-16326"/>
            <a:ext cx="8441874" cy="604161"/>
            <a:chOff x="0" y="0"/>
            <a:chExt cx="11255832" cy="805548"/>
          </a:xfrm>
        </p:grpSpPr>
        <p:sp>
          <p:nvSpPr>
            <p:cNvPr name="Freeform 7" id="7"/>
            <p:cNvSpPr/>
            <p:nvPr/>
          </p:nvSpPr>
          <p:spPr>
            <a:xfrm flipH="false" flipV="false" rot="0">
              <a:off x="0" y="0"/>
              <a:ext cx="11255883" cy="805561"/>
            </a:xfrm>
            <a:custGeom>
              <a:avLst/>
              <a:gdLst/>
              <a:ahLst/>
              <a:cxnLst/>
              <a:rect r="r" b="b" t="t" l="l"/>
              <a:pathLst>
                <a:path h="805561" w="11255883">
                  <a:moveTo>
                    <a:pt x="0" y="0"/>
                  </a:moveTo>
                  <a:lnTo>
                    <a:pt x="11255883" y="0"/>
                  </a:lnTo>
                  <a:lnTo>
                    <a:pt x="11255883" y="805561"/>
                  </a:lnTo>
                  <a:lnTo>
                    <a:pt x="0" y="805561"/>
                  </a:lnTo>
                  <a:close/>
                </a:path>
              </a:pathLst>
            </a:custGeom>
            <a:solidFill>
              <a:srgbClr val="5B0003"/>
            </a:solidFill>
          </p:spPr>
        </p:sp>
      </p:grpSp>
      <p:graphicFrame>
        <p:nvGraphicFramePr>
          <p:cNvPr name="Table 8" id="8"/>
          <p:cNvGraphicFramePr>
            <a:graphicFrameLocks noGrp="true"/>
          </p:cNvGraphicFramePr>
          <p:nvPr/>
        </p:nvGraphicFramePr>
        <p:xfrm>
          <a:off x="685800" y="1709878"/>
          <a:ext cx="16802100" cy="2874822"/>
        </p:xfrm>
        <a:graphic>
          <a:graphicData uri="http://schemas.openxmlformats.org/drawingml/2006/table">
            <a:tbl>
              <a:tblPr/>
              <a:tblGrid>
                <a:gridCol w="2800350"/>
                <a:gridCol w="2800350"/>
                <a:gridCol w="2800350"/>
                <a:gridCol w="2800350"/>
                <a:gridCol w="2800350"/>
                <a:gridCol w="2800350"/>
              </a:tblGrid>
              <a:tr h="1111190">
                <a:tc>
                  <a:txBody>
                    <a:bodyPr anchor="t" rtlCol="false"/>
                    <a:lstStyle/>
                    <a:p>
                      <a:pPr algn="ctr">
                        <a:lnSpc>
                          <a:spcPts val="2879"/>
                        </a:lnSpc>
                        <a:defRPr/>
                      </a:pPr>
                      <a:r>
                        <a:rPr lang="en-US" b="true" sz="2400">
                          <a:solidFill>
                            <a:srgbClr val="FFFFFF"/>
                          </a:solidFill>
                          <a:latin typeface="Calibri (MS) Bold"/>
                          <a:ea typeface="Calibri (MS) Bold"/>
                          <a:cs typeface="Calibri (MS) Bold"/>
                          <a:sym typeface="Calibri (MS) Bold"/>
                        </a:rPr>
                        <a:t>Full Name (as per bank records): </a:t>
                      </a:r>
                      <a:endParaRPr lang="en-US" sz="1100"/>
                    </a:p>
                  </a:txBody>
                  <a:tcPr marL="91440" marR="91440" marT="91440" marB="91440" anchor="ctr">
                    <a:lnL cmpd="sng" algn="ctr" cap="flat" w="12700">
                      <a:solidFill>
                        <a:srgbClr val="FFFFFF"/>
                      </a:solidFill>
                      <a:prstDash val="solid"/>
                      <a:round/>
                      <a:headEnd type="none" w="med" len="med"/>
                      <a:tailEnd type="none" w="med" len="med"/>
                    </a:lnL>
                    <a:lnR cmpd="sng" algn="ctr" cap="flat" w="12700">
                      <a:solidFill>
                        <a:srgbClr val="FFFFFF"/>
                      </a:solidFill>
                      <a:prstDash val="solid"/>
                      <a:round/>
                      <a:headEnd type="none" w="med" len="med"/>
                      <a:tailEnd type="none" w="med" len="med"/>
                    </a:lnR>
                    <a:lnT cmpd="sng" algn="ctr" cap="flat" w="12700">
                      <a:solidFill>
                        <a:srgbClr val="FFFFFF"/>
                      </a:solidFill>
                      <a:prstDash val="solid"/>
                      <a:round/>
                      <a:headEnd type="none" w="med" len="med"/>
                      <a:tailEnd type="none" w="med" len="med"/>
                    </a:lnT>
                    <a:lnB cmpd="sng" algn="ctr" cap="flat" w="12700">
                      <a:solidFill>
                        <a:srgbClr val="FFFFFF"/>
                      </a:solidFill>
                      <a:prstDash val="solid"/>
                      <a:round/>
                      <a:headEnd type="none" w="med" len="med"/>
                      <a:tailEnd type="none" w="med" len="med"/>
                    </a:lnB>
                    <a:solidFill>
                      <a:srgbClr val="A20000"/>
                    </a:solidFill>
                  </a:tcPr>
                </a:tc>
                <a:tc>
                  <a:txBody>
                    <a:bodyPr anchor="t" rtlCol="false"/>
                    <a:lstStyle/>
                    <a:p>
                      <a:pPr algn="ctr">
                        <a:lnSpc>
                          <a:spcPts val="2879"/>
                        </a:lnSpc>
                        <a:defRPr/>
                      </a:pPr>
                      <a:r>
                        <a:rPr lang="en-US" sz="2400" b="true">
                          <a:solidFill>
                            <a:srgbClr val="FFFFFF"/>
                          </a:solidFill>
                          <a:latin typeface="Calibri (MS) Bold"/>
                          <a:ea typeface="Calibri (MS) Bold"/>
                          <a:cs typeface="Calibri (MS) Bold"/>
                          <a:sym typeface="Calibri (MS) Bold"/>
                        </a:rPr>
                        <a:t>Bank Name</a:t>
                      </a:r>
                      <a:endParaRPr lang="en-US" sz="1100"/>
                    </a:p>
                  </a:txBody>
                  <a:tcPr marL="91440" marR="91440" marT="91440" marB="91440" anchor="ctr">
                    <a:lnL cmpd="sng" algn="ctr" cap="flat" w="12700">
                      <a:solidFill>
                        <a:srgbClr val="FFFFFF"/>
                      </a:solidFill>
                      <a:prstDash val="solid"/>
                      <a:round/>
                      <a:headEnd type="none" w="med" len="med"/>
                      <a:tailEnd type="none" w="med" len="med"/>
                    </a:lnL>
                    <a:lnR cmpd="sng" algn="ctr" cap="flat" w="12700">
                      <a:solidFill>
                        <a:srgbClr val="FFFFFF"/>
                      </a:solidFill>
                      <a:prstDash val="solid"/>
                      <a:round/>
                      <a:headEnd type="none" w="med" len="med"/>
                      <a:tailEnd type="none" w="med" len="med"/>
                    </a:lnR>
                    <a:lnT cmpd="sng" algn="ctr" cap="flat" w="12700">
                      <a:solidFill>
                        <a:srgbClr val="FFFFFF"/>
                      </a:solidFill>
                      <a:prstDash val="solid"/>
                      <a:round/>
                      <a:headEnd type="none" w="med" len="med"/>
                      <a:tailEnd type="none" w="med" len="med"/>
                    </a:lnT>
                    <a:lnB cmpd="sng" algn="ctr" cap="flat" w="12700">
                      <a:solidFill>
                        <a:srgbClr val="FFFFFF"/>
                      </a:solidFill>
                      <a:prstDash val="solid"/>
                      <a:round/>
                      <a:headEnd type="none" w="med" len="med"/>
                      <a:tailEnd type="none" w="med" len="med"/>
                    </a:lnB>
                    <a:solidFill>
                      <a:srgbClr val="A20000"/>
                    </a:solidFill>
                  </a:tcPr>
                </a:tc>
                <a:tc>
                  <a:txBody>
                    <a:bodyPr anchor="t" rtlCol="false"/>
                    <a:lstStyle/>
                    <a:p>
                      <a:pPr algn="ctr">
                        <a:lnSpc>
                          <a:spcPts val="2879"/>
                        </a:lnSpc>
                        <a:defRPr/>
                      </a:pPr>
                      <a:r>
                        <a:rPr lang="en-US" sz="2400" b="true">
                          <a:solidFill>
                            <a:srgbClr val="FFFFFF"/>
                          </a:solidFill>
                          <a:latin typeface="Calibri (MS) Bold"/>
                          <a:ea typeface="Calibri (MS) Bold"/>
                          <a:cs typeface="Calibri (MS) Bold"/>
                          <a:sym typeface="Calibri (MS) Bold"/>
                        </a:rPr>
                        <a:t>Branch Name</a:t>
                      </a:r>
                      <a:endParaRPr lang="en-US" sz="1100"/>
                    </a:p>
                  </a:txBody>
                  <a:tcPr marL="91440" marR="91440" marT="91440" marB="91440" anchor="ctr">
                    <a:lnL cmpd="sng" algn="ctr" cap="flat" w="12700">
                      <a:solidFill>
                        <a:srgbClr val="FFFFFF"/>
                      </a:solidFill>
                      <a:prstDash val="solid"/>
                      <a:round/>
                      <a:headEnd type="none" w="med" len="med"/>
                      <a:tailEnd type="none" w="med" len="med"/>
                    </a:lnL>
                    <a:lnR cmpd="sng" algn="ctr" cap="flat" w="12700">
                      <a:solidFill>
                        <a:srgbClr val="FFFFFF"/>
                      </a:solidFill>
                      <a:prstDash val="solid"/>
                      <a:round/>
                      <a:headEnd type="none" w="med" len="med"/>
                      <a:tailEnd type="none" w="med" len="med"/>
                    </a:lnR>
                    <a:lnT cmpd="sng" algn="ctr" cap="flat" w="12700">
                      <a:solidFill>
                        <a:srgbClr val="FFFFFF"/>
                      </a:solidFill>
                      <a:prstDash val="solid"/>
                      <a:round/>
                      <a:headEnd type="none" w="med" len="med"/>
                      <a:tailEnd type="none" w="med" len="med"/>
                    </a:lnT>
                    <a:lnB cmpd="sng" algn="ctr" cap="flat" w="12700">
                      <a:solidFill>
                        <a:srgbClr val="FFFFFF"/>
                      </a:solidFill>
                      <a:prstDash val="solid"/>
                      <a:round/>
                      <a:headEnd type="none" w="med" len="med"/>
                      <a:tailEnd type="none" w="med" len="med"/>
                    </a:lnB>
                    <a:solidFill>
                      <a:srgbClr val="A20000"/>
                    </a:solidFill>
                  </a:tcPr>
                </a:tc>
                <a:tc>
                  <a:txBody>
                    <a:bodyPr anchor="t" rtlCol="false"/>
                    <a:lstStyle/>
                    <a:p>
                      <a:pPr algn="ctr">
                        <a:lnSpc>
                          <a:spcPts val="2879"/>
                        </a:lnSpc>
                        <a:defRPr/>
                      </a:pPr>
                      <a:r>
                        <a:rPr lang="en-US" sz="2400" b="true">
                          <a:solidFill>
                            <a:srgbClr val="FFFFFF"/>
                          </a:solidFill>
                          <a:latin typeface="Calibri (MS) Bold"/>
                          <a:ea typeface="Calibri (MS) Bold"/>
                          <a:cs typeface="Calibri (MS) Bold"/>
                          <a:sym typeface="Calibri (MS) Bold"/>
                        </a:rPr>
                        <a:t>Account Number</a:t>
                      </a:r>
                      <a:endParaRPr lang="en-US" sz="1100"/>
                    </a:p>
                  </a:txBody>
                  <a:tcPr marL="91440" marR="91440" marT="91440" marB="91440" anchor="ctr">
                    <a:lnL cmpd="sng" algn="ctr" cap="flat" w="12700">
                      <a:solidFill>
                        <a:srgbClr val="FFFFFF"/>
                      </a:solidFill>
                      <a:prstDash val="solid"/>
                      <a:round/>
                      <a:headEnd type="none" w="med" len="med"/>
                      <a:tailEnd type="none" w="med" len="med"/>
                    </a:lnL>
                    <a:lnR cmpd="sng" algn="ctr" cap="flat" w="12700">
                      <a:solidFill>
                        <a:srgbClr val="FFFFFF"/>
                      </a:solidFill>
                      <a:prstDash val="solid"/>
                      <a:round/>
                      <a:headEnd type="none" w="med" len="med"/>
                      <a:tailEnd type="none" w="med" len="med"/>
                    </a:lnR>
                    <a:lnT cmpd="sng" algn="ctr" cap="flat" w="12700">
                      <a:solidFill>
                        <a:srgbClr val="FFFFFF"/>
                      </a:solidFill>
                      <a:prstDash val="solid"/>
                      <a:round/>
                      <a:headEnd type="none" w="med" len="med"/>
                      <a:tailEnd type="none" w="med" len="med"/>
                    </a:lnT>
                    <a:lnB cmpd="sng" algn="ctr" cap="flat" w="12700">
                      <a:solidFill>
                        <a:srgbClr val="FFFFFF"/>
                      </a:solidFill>
                      <a:prstDash val="solid"/>
                      <a:round/>
                      <a:headEnd type="none" w="med" len="med"/>
                      <a:tailEnd type="none" w="med" len="med"/>
                    </a:lnB>
                    <a:solidFill>
                      <a:srgbClr val="A20000"/>
                    </a:solidFill>
                  </a:tcPr>
                </a:tc>
                <a:tc>
                  <a:txBody>
                    <a:bodyPr anchor="t" rtlCol="false"/>
                    <a:lstStyle/>
                    <a:p>
                      <a:pPr algn="ctr">
                        <a:lnSpc>
                          <a:spcPts val="2879"/>
                        </a:lnSpc>
                        <a:defRPr/>
                      </a:pPr>
                      <a:r>
                        <a:rPr lang="en-US" b="true" sz="2400">
                          <a:solidFill>
                            <a:srgbClr val="FFFFFF"/>
                          </a:solidFill>
                          <a:latin typeface="Calibri (MS) Bold"/>
                          <a:ea typeface="Calibri (MS) Bold"/>
                          <a:cs typeface="Calibri (MS) Bold"/>
                          <a:sym typeface="Calibri (MS) Bold"/>
                        </a:rPr>
                        <a:t>Account Type (Savings / Current)</a:t>
                      </a:r>
                      <a:endParaRPr lang="en-US" sz="1100"/>
                    </a:p>
                  </a:txBody>
                  <a:tcPr marL="91440" marR="91440" marT="91440" marB="91440" anchor="ctr">
                    <a:lnL cmpd="sng" algn="ctr" cap="flat" w="12700">
                      <a:solidFill>
                        <a:srgbClr val="FFFFFF"/>
                      </a:solidFill>
                      <a:prstDash val="solid"/>
                      <a:round/>
                      <a:headEnd type="none" w="med" len="med"/>
                      <a:tailEnd type="none" w="med" len="med"/>
                    </a:lnL>
                    <a:lnR cmpd="sng" algn="ctr" cap="flat" w="12700">
                      <a:solidFill>
                        <a:srgbClr val="FFFFFF"/>
                      </a:solidFill>
                      <a:prstDash val="solid"/>
                      <a:round/>
                      <a:headEnd type="none" w="med" len="med"/>
                      <a:tailEnd type="none" w="med" len="med"/>
                    </a:lnR>
                    <a:lnT cmpd="sng" algn="ctr" cap="flat" w="12700">
                      <a:solidFill>
                        <a:srgbClr val="FFFFFF"/>
                      </a:solidFill>
                      <a:prstDash val="solid"/>
                      <a:round/>
                      <a:headEnd type="none" w="med" len="med"/>
                      <a:tailEnd type="none" w="med" len="med"/>
                    </a:lnT>
                    <a:lnB cmpd="sng" algn="ctr" cap="flat" w="12700">
                      <a:solidFill>
                        <a:srgbClr val="FFFFFF"/>
                      </a:solidFill>
                      <a:prstDash val="solid"/>
                      <a:round/>
                      <a:headEnd type="none" w="med" len="med"/>
                      <a:tailEnd type="none" w="med" len="med"/>
                    </a:lnB>
                    <a:solidFill>
                      <a:srgbClr val="A20000"/>
                    </a:solidFill>
                  </a:tcPr>
                </a:tc>
                <a:tc>
                  <a:txBody>
                    <a:bodyPr anchor="t" rtlCol="false"/>
                    <a:lstStyle/>
                    <a:p>
                      <a:pPr algn="ctr">
                        <a:lnSpc>
                          <a:spcPts val="2879"/>
                        </a:lnSpc>
                        <a:defRPr/>
                      </a:pPr>
                      <a:r>
                        <a:rPr lang="en-US" sz="2400" b="true">
                          <a:solidFill>
                            <a:srgbClr val="FFFFFF"/>
                          </a:solidFill>
                          <a:latin typeface="Calibri (MS) Bold"/>
                          <a:ea typeface="Calibri (MS) Bold"/>
                          <a:cs typeface="Calibri (MS) Bold"/>
                          <a:sym typeface="Calibri (MS) Bold"/>
                        </a:rPr>
                        <a:t>IFSC Code</a:t>
                      </a:r>
                      <a:endParaRPr lang="en-US" sz="1100"/>
                    </a:p>
                  </a:txBody>
                  <a:tcPr marL="91440" marR="91440" marT="91440" marB="91440" anchor="ctr">
                    <a:lnL cmpd="sng" algn="ctr" cap="flat" w="12700">
                      <a:solidFill>
                        <a:srgbClr val="FFFFFF"/>
                      </a:solidFill>
                      <a:prstDash val="solid"/>
                      <a:round/>
                      <a:headEnd type="none" w="med" len="med"/>
                      <a:tailEnd type="none" w="med" len="med"/>
                    </a:lnL>
                    <a:lnR cmpd="sng" algn="ctr" cap="flat" w="12700">
                      <a:solidFill>
                        <a:srgbClr val="FFFFFF"/>
                      </a:solidFill>
                      <a:prstDash val="solid"/>
                      <a:round/>
                      <a:headEnd type="none" w="med" len="med"/>
                      <a:tailEnd type="none" w="med" len="med"/>
                    </a:lnR>
                    <a:lnT cmpd="sng" algn="ctr" cap="flat" w="12700">
                      <a:solidFill>
                        <a:srgbClr val="FFFFFF"/>
                      </a:solidFill>
                      <a:prstDash val="solid"/>
                      <a:round/>
                      <a:headEnd type="none" w="med" len="med"/>
                      <a:tailEnd type="none" w="med" len="med"/>
                    </a:lnT>
                    <a:lnB cmpd="sng" algn="ctr" cap="flat" w="12700">
                      <a:solidFill>
                        <a:srgbClr val="FFFFFF"/>
                      </a:solidFill>
                      <a:prstDash val="solid"/>
                      <a:round/>
                      <a:headEnd type="none" w="med" len="med"/>
                      <a:tailEnd type="none" w="med" len="med"/>
                    </a:lnB>
                    <a:solidFill>
                      <a:srgbClr val="A20000"/>
                    </a:solidFill>
                  </a:tcPr>
                </a:tc>
              </a:tr>
              <a:tr h="587877">
                <a:tc>
                  <a:txBody>
                    <a:bodyPr anchor="t" rtlCol="false"/>
                    <a:lstStyle/>
                    <a:p>
                      <a:pPr algn="l">
                        <a:lnSpc>
                          <a:spcPts val="1959"/>
                        </a:lnSpc>
                        <a:defRPr/>
                      </a:pPr>
                      <a:r>
                        <a:rPr lang="en-US" sz="1399">
                          <a:solidFill>
                            <a:srgbClr val="000000"/>
                          </a:solidFill>
                          <a:latin typeface="Arimo"/>
                          <a:ea typeface="Arimo"/>
                          <a:cs typeface="Arimo"/>
                          <a:sym typeface="Arimo"/>
                        </a:rPr>
                        <a:t>Deepu G</a:t>
                      </a:r>
                      <a:endParaRPr lang="en-US" sz="1100"/>
                    </a:p>
                  </a:txBody>
                  <a:tcPr marL="91440" marR="91440" marT="91440" marB="91440" anchor="ctr">
                    <a:lnL cmpd="sng" algn="ctr" cap="flat" w="12700">
                      <a:solidFill>
                        <a:srgbClr val="A20000"/>
                      </a:solidFill>
                      <a:prstDash val="solid"/>
                      <a:round/>
                      <a:headEnd type="none" w="med" len="med"/>
                      <a:tailEnd type="none" w="med" len="med"/>
                    </a:lnL>
                    <a:lnR cmpd="sng" algn="ctr" cap="flat" w="12700">
                      <a:solidFill>
                        <a:srgbClr val="A20000"/>
                      </a:solidFill>
                      <a:prstDash val="solid"/>
                      <a:round/>
                      <a:headEnd type="none" w="med" len="med"/>
                      <a:tailEnd type="none" w="med" len="med"/>
                    </a:lnR>
                    <a:lnT cmpd="sng" algn="ctr" cap="flat" w="12700">
                      <a:solidFill>
                        <a:srgbClr val="FFFFFF"/>
                      </a:solidFill>
                      <a:prstDash val="solid"/>
                      <a:round/>
                      <a:headEnd type="none" w="med" len="med"/>
                      <a:tailEnd type="none" w="med" len="med"/>
                    </a:lnT>
                    <a:lnB cmpd="sng" algn="ctr" cap="flat" w="12700">
                      <a:solidFill>
                        <a:srgbClr val="A20000"/>
                      </a:solidFill>
                      <a:prstDash val="solid"/>
                      <a:round/>
                      <a:headEnd type="none" w="med" len="med"/>
                      <a:tailEnd type="none" w="med" len="med"/>
                    </a:lnB>
                    <a:solidFill>
                      <a:srgbClr val="FFF7F7"/>
                    </a:solidFill>
                  </a:tcPr>
                </a:tc>
                <a:tc>
                  <a:txBody>
                    <a:bodyPr anchor="t" rtlCol="false"/>
                    <a:lstStyle/>
                    <a:p>
                      <a:pPr algn="l">
                        <a:lnSpc>
                          <a:spcPts val="1959"/>
                        </a:lnSpc>
                        <a:defRPr/>
                      </a:pPr>
                      <a:r>
                        <a:rPr lang="en-US" sz="1399">
                          <a:solidFill>
                            <a:srgbClr val="000000"/>
                          </a:solidFill>
                          <a:latin typeface="Arimo"/>
                          <a:ea typeface="Arimo"/>
                          <a:cs typeface="Arimo"/>
                          <a:sym typeface="Arimo"/>
                        </a:rPr>
                        <a:t>Canara Bank</a:t>
                      </a:r>
                      <a:endParaRPr lang="en-US" sz="1100"/>
                    </a:p>
                  </a:txBody>
                  <a:tcPr marL="91440" marR="91440" marT="91440" marB="91440" anchor="ctr">
                    <a:lnL cmpd="sng" algn="ctr" cap="flat" w="12700">
                      <a:solidFill>
                        <a:srgbClr val="A20000"/>
                      </a:solidFill>
                      <a:prstDash val="solid"/>
                      <a:round/>
                      <a:headEnd type="none" w="med" len="med"/>
                      <a:tailEnd type="none" w="med" len="med"/>
                    </a:lnL>
                    <a:lnR cmpd="sng" algn="ctr" cap="flat" w="12700">
                      <a:solidFill>
                        <a:srgbClr val="A20000"/>
                      </a:solidFill>
                      <a:prstDash val="solid"/>
                      <a:round/>
                      <a:headEnd type="none" w="med" len="med"/>
                      <a:tailEnd type="none" w="med" len="med"/>
                    </a:lnR>
                    <a:lnT cmpd="sng" algn="ctr" cap="flat" w="12700">
                      <a:solidFill>
                        <a:srgbClr val="FFFFFF"/>
                      </a:solidFill>
                      <a:prstDash val="solid"/>
                      <a:round/>
                      <a:headEnd type="none" w="med" len="med"/>
                      <a:tailEnd type="none" w="med" len="med"/>
                    </a:lnT>
                    <a:lnB cmpd="sng" algn="ctr" cap="flat" w="12700">
                      <a:solidFill>
                        <a:srgbClr val="A20000"/>
                      </a:solidFill>
                      <a:prstDash val="solid"/>
                      <a:round/>
                      <a:headEnd type="none" w="med" len="med"/>
                      <a:tailEnd type="none" w="med" len="med"/>
                    </a:lnB>
                    <a:solidFill>
                      <a:srgbClr val="FFF7F7"/>
                    </a:solidFill>
                  </a:tcPr>
                </a:tc>
                <a:tc>
                  <a:txBody>
                    <a:bodyPr anchor="t" rtlCol="false"/>
                    <a:lstStyle/>
                    <a:p>
                      <a:pPr algn="l">
                        <a:lnSpc>
                          <a:spcPts val="1959"/>
                        </a:lnSpc>
                        <a:defRPr/>
                      </a:pPr>
                      <a:r>
                        <a:rPr lang="en-US" sz="1399">
                          <a:solidFill>
                            <a:srgbClr val="000000"/>
                          </a:solidFill>
                          <a:latin typeface="Arimo"/>
                          <a:ea typeface="Arimo"/>
                          <a:cs typeface="Arimo"/>
                          <a:sym typeface="Arimo"/>
                        </a:rPr>
                        <a:t>Hebbala</a:t>
                      </a:r>
                      <a:endParaRPr lang="en-US" sz="1100"/>
                    </a:p>
                  </a:txBody>
                  <a:tcPr marL="91440" marR="91440" marT="91440" marB="91440" anchor="ctr">
                    <a:lnL cmpd="sng" algn="ctr" cap="flat" w="12700">
                      <a:solidFill>
                        <a:srgbClr val="A20000"/>
                      </a:solidFill>
                      <a:prstDash val="solid"/>
                      <a:round/>
                      <a:headEnd type="none" w="med" len="med"/>
                      <a:tailEnd type="none" w="med" len="med"/>
                    </a:lnL>
                    <a:lnR cmpd="sng" algn="ctr" cap="flat" w="12700">
                      <a:solidFill>
                        <a:srgbClr val="A20000"/>
                      </a:solidFill>
                      <a:prstDash val="solid"/>
                      <a:round/>
                      <a:headEnd type="none" w="med" len="med"/>
                      <a:tailEnd type="none" w="med" len="med"/>
                    </a:lnR>
                    <a:lnT cmpd="sng" algn="ctr" cap="flat" w="12700">
                      <a:solidFill>
                        <a:srgbClr val="FFFFFF"/>
                      </a:solidFill>
                      <a:prstDash val="solid"/>
                      <a:round/>
                      <a:headEnd type="none" w="med" len="med"/>
                      <a:tailEnd type="none" w="med" len="med"/>
                    </a:lnT>
                    <a:lnB cmpd="sng" algn="ctr" cap="flat" w="12700">
                      <a:solidFill>
                        <a:srgbClr val="A20000"/>
                      </a:solidFill>
                      <a:prstDash val="solid"/>
                      <a:round/>
                      <a:headEnd type="none" w="med" len="med"/>
                      <a:tailEnd type="none" w="med" len="med"/>
                    </a:lnB>
                    <a:solidFill>
                      <a:srgbClr val="FFF7F7"/>
                    </a:solidFill>
                  </a:tcPr>
                </a:tc>
                <a:tc>
                  <a:txBody>
                    <a:bodyPr anchor="t" rtlCol="false"/>
                    <a:lstStyle/>
                    <a:p>
                      <a:pPr algn="l">
                        <a:lnSpc>
                          <a:spcPts val="1959"/>
                        </a:lnSpc>
                        <a:defRPr/>
                      </a:pPr>
                      <a:r>
                        <a:rPr lang="en-US" sz="1399">
                          <a:solidFill>
                            <a:srgbClr val="000000"/>
                          </a:solidFill>
                          <a:latin typeface="Arimo"/>
                          <a:ea typeface="Arimo"/>
                          <a:cs typeface="Arimo"/>
                          <a:sym typeface="Arimo"/>
                        </a:rPr>
                        <a:t>0425101056713</a:t>
                      </a:r>
                      <a:endParaRPr lang="en-US" sz="1100"/>
                    </a:p>
                  </a:txBody>
                  <a:tcPr marL="91440" marR="91440" marT="91440" marB="91440" anchor="ctr">
                    <a:lnL cmpd="sng" algn="ctr" cap="flat" w="12700">
                      <a:solidFill>
                        <a:srgbClr val="A20000"/>
                      </a:solidFill>
                      <a:prstDash val="solid"/>
                      <a:round/>
                      <a:headEnd type="none" w="med" len="med"/>
                      <a:tailEnd type="none" w="med" len="med"/>
                    </a:lnL>
                    <a:lnR cmpd="sng" algn="ctr" cap="flat" w="12700">
                      <a:solidFill>
                        <a:srgbClr val="A20000"/>
                      </a:solidFill>
                      <a:prstDash val="solid"/>
                      <a:round/>
                      <a:headEnd type="none" w="med" len="med"/>
                      <a:tailEnd type="none" w="med" len="med"/>
                    </a:lnR>
                    <a:lnT cmpd="sng" algn="ctr" cap="flat" w="12700">
                      <a:solidFill>
                        <a:srgbClr val="FFFFFF"/>
                      </a:solidFill>
                      <a:prstDash val="solid"/>
                      <a:round/>
                      <a:headEnd type="none" w="med" len="med"/>
                      <a:tailEnd type="none" w="med" len="med"/>
                    </a:lnT>
                    <a:lnB cmpd="sng" algn="ctr" cap="flat" w="12700">
                      <a:solidFill>
                        <a:srgbClr val="A20000"/>
                      </a:solidFill>
                      <a:prstDash val="solid"/>
                      <a:round/>
                      <a:headEnd type="none" w="med" len="med"/>
                      <a:tailEnd type="none" w="med" len="med"/>
                    </a:lnB>
                    <a:solidFill>
                      <a:srgbClr val="FFF7F7"/>
                    </a:solidFill>
                  </a:tcPr>
                </a:tc>
                <a:tc>
                  <a:txBody>
                    <a:bodyPr anchor="t" rtlCol="false"/>
                    <a:lstStyle/>
                    <a:p>
                      <a:pPr algn="l">
                        <a:lnSpc>
                          <a:spcPts val="1959"/>
                        </a:lnSpc>
                        <a:defRPr/>
                      </a:pPr>
                      <a:r>
                        <a:rPr lang="en-US" sz="1399">
                          <a:solidFill>
                            <a:srgbClr val="000000"/>
                          </a:solidFill>
                          <a:latin typeface="Arimo"/>
                          <a:ea typeface="Arimo"/>
                          <a:cs typeface="Arimo"/>
                          <a:sym typeface="Arimo"/>
                        </a:rPr>
                        <a:t>savings</a:t>
                      </a:r>
                      <a:endParaRPr lang="en-US" sz="1100"/>
                    </a:p>
                  </a:txBody>
                  <a:tcPr marL="91440" marR="91440" marT="91440" marB="91440" anchor="ctr">
                    <a:lnL cmpd="sng" algn="ctr" cap="flat" w="12700">
                      <a:solidFill>
                        <a:srgbClr val="A20000"/>
                      </a:solidFill>
                      <a:prstDash val="solid"/>
                      <a:round/>
                      <a:headEnd type="none" w="med" len="med"/>
                      <a:tailEnd type="none" w="med" len="med"/>
                    </a:lnL>
                    <a:lnR cmpd="sng" algn="ctr" cap="flat" w="12700">
                      <a:solidFill>
                        <a:srgbClr val="A20000"/>
                      </a:solidFill>
                      <a:prstDash val="solid"/>
                      <a:round/>
                      <a:headEnd type="none" w="med" len="med"/>
                      <a:tailEnd type="none" w="med" len="med"/>
                    </a:lnR>
                    <a:lnT cmpd="sng" algn="ctr" cap="flat" w="12700">
                      <a:solidFill>
                        <a:srgbClr val="FFFFFF"/>
                      </a:solidFill>
                      <a:prstDash val="solid"/>
                      <a:round/>
                      <a:headEnd type="none" w="med" len="med"/>
                      <a:tailEnd type="none" w="med" len="med"/>
                    </a:lnT>
                    <a:lnB cmpd="sng" algn="ctr" cap="flat" w="12700">
                      <a:solidFill>
                        <a:srgbClr val="A20000"/>
                      </a:solidFill>
                      <a:prstDash val="solid"/>
                      <a:round/>
                      <a:headEnd type="none" w="med" len="med"/>
                      <a:tailEnd type="none" w="med" len="med"/>
                    </a:lnB>
                    <a:solidFill>
                      <a:srgbClr val="FFF7F7"/>
                    </a:solidFill>
                  </a:tcPr>
                </a:tc>
                <a:tc>
                  <a:txBody>
                    <a:bodyPr anchor="t" rtlCol="false"/>
                    <a:lstStyle/>
                    <a:p>
                      <a:pPr algn="l">
                        <a:lnSpc>
                          <a:spcPts val="1959"/>
                        </a:lnSpc>
                        <a:defRPr/>
                      </a:pPr>
                      <a:r>
                        <a:rPr lang="en-US" sz="1399">
                          <a:solidFill>
                            <a:srgbClr val="000000"/>
                          </a:solidFill>
                          <a:latin typeface="Arimo"/>
                          <a:ea typeface="Arimo"/>
                          <a:cs typeface="Arimo"/>
                          <a:sym typeface="Arimo"/>
                        </a:rPr>
                        <a:t>CNRB0000425</a:t>
                      </a:r>
                      <a:endParaRPr lang="en-US" sz="1100"/>
                    </a:p>
                  </a:txBody>
                  <a:tcPr marL="91440" marR="91440" marT="91440" marB="91440" anchor="ctr">
                    <a:lnL cmpd="sng" algn="ctr" cap="flat" w="12700">
                      <a:solidFill>
                        <a:srgbClr val="A20000"/>
                      </a:solidFill>
                      <a:prstDash val="solid"/>
                      <a:round/>
                      <a:headEnd type="none" w="med" len="med"/>
                      <a:tailEnd type="none" w="med" len="med"/>
                    </a:lnL>
                    <a:lnR cmpd="sng" algn="ctr" cap="flat" w="12700">
                      <a:solidFill>
                        <a:srgbClr val="A20000"/>
                      </a:solidFill>
                      <a:prstDash val="solid"/>
                      <a:round/>
                      <a:headEnd type="none" w="med" len="med"/>
                      <a:tailEnd type="none" w="med" len="med"/>
                    </a:lnR>
                    <a:lnT cmpd="sng" algn="ctr" cap="flat" w="12700">
                      <a:solidFill>
                        <a:srgbClr val="FFFFFF"/>
                      </a:solidFill>
                      <a:prstDash val="solid"/>
                      <a:round/>
                      <a:headEnd type="none" w="med" len="med"/>
                      <a:tailEnd type="none" w="med" len="med"/>
                    </a:lnT>
                    <a:lnB cmpd="sng" algn="ctr" cap="flat" w="12700">
                      <a:solidFill>
                        <a:srgbClr val="A20000"/>
                      </a:solidFill>
                      <a:prstDash val="solid"/>
                      <a:round/>
                      <a:headEnd type="none" w="med" len="med"/>
                      <a:tailEnd type="none" w="med" len="med"/>
                    </a:lnB>
                    <a:solidFill>
                      <a:srgbClr val="FFF7F7"/>
                    </a:solidFill>
                  </a:tcPr>
                </a:tc>
              </a:tr>
              <a:tr h="587877">
                <a:tc>
                  <a:txBody>
                    <a:bodyPr anchor="t" rtlCol="false"/>
                    <a:lstStyle/>
                    <a:p>
                      <a:pPr algn="l">
                        <a:lnSpc>
                          <a:spcPts val="1959"/>
                        </a:lnSpc>
                        <a:defRPr/>
                      </a:pPr>
                      <a:r>
                        <a:rPr lang="en-US" sz="1399">
                          <a:solidFill>
                            <a:srgbClr val="000000"/>
                          </a:solidFill>
                          <a:latin typeface="Arimo"/>
                          <a:ea typeface="Arimo"/>
                          <a:cs typeface="Arimo"/>
                          <a:sym typeface="Arimo"/>
                        </a:rPr>
                        <a:t>Aishu A Parekar</a:t>
                      </a:r>
                      <a:endParaRPr lang="en-US" sz="1100"/>
                    </a:p>
                  </a:txBody>
                  <a:tcPr marL="91440" marR="91440" marT="91440" marB="91440" anchor="ctr">
                    <a:lnL cmpd="sng" algn="ctr" cap="flat" w="12700">
                      <a:solidFill>
                        <a:srgbClr val="A20000"/>
                      </a:solidFill>
                      <a:prstDash val="solid"/>
                      <a:round/>
                      <a:headEnd type="none" w="med" len="med"/>
                      <a:tailEnd type="none" w="med" len="med"/>
                    </a:lnL>
                    <a:lnR cmpd="sng" algn="ctr" cap="flat" w="12700">
                      <a:solidFill>
                        <a:srgbClr val="A20000"/>
                      </a:solidFill>
                      <a:prstDash val="solid"/>
                      <a:round/>
                      <a:headEnd type="none" w="med" len="med"/>
                      <a:tailEnd type="none" w="med" len="med"/>
                    </a:lnR>
                    <a:lnT cmpd="sng" algn="ctr" cap="flat" w="12700">
                      <a:solidFill>
                        <a:srgbClr val="A20000"/>
                      </a:solidFill>
                      <a:prstDash val="solid"/>
                      <a:round/>
                      <a:headEnd type="none" w="med" len="med"/>
                      <a:tailEnd type="none" w="med" len="med"/>
                    </a:lnT>
                    <a:lnB cmpd="sng" algn="ctr" cap="flat" w="12700">
                      <a:solidFill>
                        <a:srgbClr val="A20000"/>
                      </a:solidFill>
                      <a:prstDash val="solid"/>
                      <a:round/>
                      <a:headEnd type="none" w="med" len="med"/>
                      <a:tailEnd type="none" w="med" len="med"/>
                    </a:lnB>
                    <a:solidFill>
                      <a:srgbClr val="FFF7F7"/>
                    </a:solidFill>
                  </a:tcPr>
                </a:tc>
                <a:tc>
                  <a:txBody>
                    <a:bodyPr anchor="t" rtlCol="false"/>
                    <a:lstStyle/>
                    <a:p>
                      <a:pPr algn="l">
                        <a:lnSpc>
                          <a:spcPts val="1959"/>
                        </a:lnSpc>
                        <a:defRPr/>
                      </a:pPr>
                      <a:r>
                        <a:rPr lang="en-US" sz="1399">
                          <a:solidFill>
                            <a:srgbClr val="000000"/>
                          </a:solidFill>
                          <a:latin typeface="Arimo"/>
                          <a:ea typeface="Arimo"/>
                          <a:cs typeface="Arimo"/>
                          <a:sym typeface="Arimo"/>
                        </a:rPr>
                        <a:t>SBI</a:t>
                      </a:r>
                      <a:endParaRPr lang="en-US" sz="1100"/>
                    </a:p>
                  </a:txBody>
                  <a:tcPr marL="91440" marR="91440" marT="91440" marB="91440" anchor="ctr">
                    <a:lnL cmpd="sng" algn="ctr" cap="flat" w="12700">
                      <a:solidFill>
                        <a:srgbClr val="A20000"/>
                      </a:solidFill>
                      <a:prstDash val="solid"/>
                      <a:round/>
                      <a:headEnd type="none" w="med" len="med"/>
                      <a:tailEnd type="none" w="med" len="med"/>
                    </a:lnL>
                    <a:lnR cmpd="sng" algn="ctr" cap="flat" w="12700">
                      <a:solidFill>
                        <a:srgbClr val="A20000"/>
                      </a:solidFill>
                      <a:prstDash val="solid"/>
                      <a:round/>
                      <a:headEnd type="none" w="med" len="med"/>
                      <a:tailEnd type="none" w="med" len="med"/>
                    </a:lnR>
                    <a:lnT cmpd="sng" algn="ctr" cap="flat" w="12700">
                      <a:solidFill>
                        <a:srgbClr val="A20000"/>
                      </a:solidFill>
                      <a:prstDash val="solid"/>
                      <a:round/>
                      <a:headEnd type="none" w="med" len="med"/>
                      <a:tailEnd type="none" w="med" len="med"/>
                    </a:lnT>
                    <a:lnB cmpd="sng" algn="ctr" cap="flat" w="12700">
                      <a:solidFill>
                        <a:srgbClr val="A20000"/>
                      </a:solidFill>
                      <a:prstDash val="solid"/>
                      <a:round/>
                      <a:headEnd type="none" w="med" len="med"/>
                      <a:tailEnd type="none" w="med" len="med"/>
                    </a:lnB>
                    <a:solidFill>
                      <a:srgbClr val="FFF7F7"/>
                    </a:solidFill>
                  </a:tcPr>
                </a:tc>
                <a:tc>
                  <a:txBody>
                    <a:bodyPr anchor="t" rtlCol="false"/>
                    <a:lstStyle/>
                    <a:p>
                      <a:pPr algn="l">
                        <a:lnSpc>
                          <a:spcPts val="1959"/>
                        </a:lnSpc>
                        <a:defRPr/>
                      </a:pPr>
                      <a:r>
                        <a:rPr lang="en-US" sz="1399">
                          <a:solidFill>
                            <a:srgbClr val="000000"/>
                          </a:solidFill>
                          <a:latin typeface="Arimo"/>
                          <a:ea typeface="Arimo"/>
                          <a:cs typeface="Arimo"/>
                          <a:sym typeface="Arimo"/>
                        </a:rPr>
                        <a:t>Ananthapura</a:t>
                      </a:r>
                      <a:endParaRPr lang="en-US" sz="1100"/>
                    </a:p>
                  </a:txBody>
                  <a:tcPr marL="91440" marR="91440" marT="91440" marB="91440" anchor="ctr">
                    <a:lnL cmpd="sng" algn="ctr" cap="flat" w="12700">
                      <a:solidFill>
                        <a:srgbClr val="A20000"/>
                      </a:solidFill>
                      <a:prstDash val="solid"/>
                      <a:round/>
                      <a:headEnd type="none" w="med" len="med"/>
                      <a:tailEnd type="none" w="med" len="med"/>
                    </a:lnL>
                    <a:lnR cmpd="sng" algn="ctr" cap="flat" w="12700">
                      <a:solidFill>
                        <a:srgbClr val="A20000"/>
                      </a:solidFill>
                      <a:prstDash val="solid"/>
                      <a:round/>
                      <a:headEnd type="none" w="med" len="med"/>
                      <a:tailEnd type="none" w="med" len="med"/>
                    </a:lnR>
                    <a:lnT cmpd="sng" algn="ctr" cap="flat" w="12700">
                      <a:solidFill>
                        <a:srgbClr val="A20000"/>
                      </a:solidFill>
                      <a:prstDash val="solid"/>
                      <a:round/>
                      <a:headEnd type="none" w="med" len="med"/>
                      <a:tailEnd type="none" w="med" len="med"/>
                    </a:lnT>
                    <a:lnB cmpd="sng" algn="ctr" cap="flat" w="12700">
                      <a:solidFill>
                        <a:srgbClr val="A20000"/>
                      </a:solidFill>
                      <a:prstDash val="solid"/>
                      <a:round/>
                      <a:headEnd type="none" w="med" len="med"/>
                      <a:tailEnd type="none" w="med" len="med"/>
                    </a:lnB>
                    <a:solidFill>
                      <a:srgbClr val="FFF7F7"/>
                    </a:solidFill>
                  </a:tcPr>
                </a:tc>
                <a:tc>
                  <a:txBody>
                    <a:bodyPr anchor="t" rtlCol="false"/>
                    <a:lstStyle/>
                    <a:p>
                      <a:pPr algn="l">
                        <a:lnSpc>
                          <a:spcPts val="1819"/>
                        </a:lnSpc>
                        <a:defRPr/>
                      </a:pPr>
                      <a:r>
                        <a:rPr lang="en-US" sz="1299">
                          <a:solidFill>
                            <a:srgbClr val="000000"/>
                          </a:solidFill>
                          <a:latin typeface="Arimo"/>
                          <a:ea typeface="Arimo"/>
                          <a:cs typeface="Arimo"/>
                          <a:sym typeface="Arimo"/>
                        </a:rPr>
                        <a:t>40369627058</a:t>
                      </a:r>
                      <a:endParaRPr lang="en-US" sz="1100"/>
                    </a:p>
                  </a:txBody>
                  <a:tcPr marL="91440" marR="91440" marT="91440" marB="91440" anchor="ctr">
                    <a:lnL cmpd="sng" algn="ctr" cap="flat" w="12700">
                      <a:solidFill>
                        <a:srgbClr val="A20000"/>
                      </a:solidFill>
                      <a:prstDash val="solid"/>
                      <a:round/>
                      <a:headEnd type="none" w="med" len="med"/>
                      <a:tailEnd type="none" w="med" len="med"/>
                    </a:lnL>
                    <a:lnR cmpd="sng" algn="ctr" cap="flat" w="12700">
                      <a:solidFill>
                        <a:srgbClr val="A20000"/>
                      </a:solidFill>
                      <a:prstDash val="solid"/>
                      <a:round/>
                      <a:headEnd type="none" w="med" len="med"/>
                      <a:tailEnd type="none" w="med" len="med"/>
                    </a:lnR>
                    <a:lnT cmpd="sng" algn="ctr" cap="flat" w="12700">
                      <a:solidFill>
                        <a:srgbClr val="A20000"/>
                      </a:solidFill>
                      <a:prstDash val="solid"/>
                      <a:round/>
                      <a:headEnd type="none" w="med" len="med"/>
                      <a:tailEnd type="none" w="med" len="med"/>
                    </a:lnT>
                    <a:lnB cmpd="sng" algn="ctr" cap="flat" w="12700">
                      <a:solidFill>
                        <a:srgbClr val="A20000"/>
                      </a:solidFill>
                      <a:prstDash val="solid"/>
                      <a:round/>
                      <a:headEnd type="none" w="med" len="med"/>
                      <a:tailEnd type="none" w="med" len="med"/>
                    </a:lnB>
                    <a:solidFill>
                      <a:srgbClr val="FFF7F7"/>
                    </a:solidFill>
                  </a:tcPr>
                </a:tc>
                <a:tc>
                  <a:txBody>
                    <a:bodyPr anchor="t" rtlCol="false"/>
                    <a:lstStyle/>
                    <a:p>
                      <a:pPr algn="l">
                        <a:lnSpc>
                          <a:spcPts val="1959"/>
                        </a:lnSpc>
                        <a:defRPr/>
                      </a:pPr>
                      <a:r>
                        <a:rPr lang="en-US" sz="1399">
                          <a:solidFill>
                            <a:srgbClr val="000000"/>
                          </a:solidFill>
                          <a:latin typeface="Arimo"/>
                          <a:ea typeface="Arimo"/>
                          <a:cs typeface="Arimo"/>
                          <a:sym typeface="Arimo"/>
                        </a:rPr>
                        <a:t>savings</a:t>
                      </a:r>
                      <a:endParaRPr lang="en-US" sz="1100"/>
                    </a:p>
                  </a:txBody>
                  <a:tcPr marL="91440" marR="91440" marT="91440" marB="91440" anchor="ctr">
                    <a:lnL cmpd="sng" algn="ctr" cap="flat" w="12700">
                      <a:solidFill>
                        <a:srgbClr val="A20000"/>
                      </a:solidFill>
                      <a:prstDash val="solid"/>
                      <a:round/>
                      <a:headEnd type="none" w="med" len="med"/>
                      <a:tailEnd type="none" w="med" len="med"/>
                    </a:lnL>
                    <a:lnR cmpd="sng" algn="ctr" cap="flat" w="12700">
                      <a:solidFill>
                        <a:srgbClr val="A20000"/>
                      </a:solidFill>
                      <a:prstDash val="solid"/>
                      <a:round/>
                      <a:headEnd type="none" w="med" len="med"/>
                      <a:tailEnd type="none" w="med" len="med"/>
                    </a:lnR>
                    <a:lnT cmpd="sng" algn="ctr" cap="flat" w="12700">
                      <a:solidFill>
                        <a:srgbClr val="A20000"/>
                      </a:solidFill>
                      <a:prstDash val="solid"/>
                      <a:round/>
                      <a:headEnd type="none" w="med" len="med"/>
                      <a:tailEnd type="none" w="med" len="med"/>
                    </a:lnT>
                    <a:lnB cmpd="sng" algn="ctr" cap="flat" w="12700">
                      <a:solidFill>
                        <a:srgbClr val="A20000"/>
                      </a:solidFill>
                      <a:prstDash val="solid"/>
                      <a:round/>
                      <a:headEnd type="none" w="med" len="med"/>
                      <a:tailEnd type="none" w="med" len="med"/>
                    </a:lnB>
                    <a:solidFill>
                      <a:srgbClr val="FFF7F7"/>
                    </a:solidFill>
                  </a:tcPr>
                </a:tc>
                <a:tc>
                  <a:txBody>
                    <a:bodyPr anchor="t" rtlCol="false"/>
                    <a:lstStyle/>
                    <a:p>
                      <a:pPr algn="l">
                        <a:lnSpc>
                          <a:spcPts val="1959"/>
                        </a:lnSpc>
                        <a:defRPr/>
                      </a:pPr>
                      <a:r>
                        <a:rPr lang="en-US" sz="1399">
                          <a:solidFill>
                            <a:srgbClr val="000000"/>
                          </a:solidFill>
                          <a:latin typeface="Arimo"/>
                          <a:ea typeface="Arimo"/>
                          <a:cs typeface="Arimo"/>
                          <a:sym typeface="Arimo"/>
                        </a:rPr>
                        <a:t>SBIN0041203</a:t>
                      </a:r>
                      <a:endParaRPr lang="en-US" sz="1100"/>
                    </a:p>
                  </a:txBody>
                  <a:tcPr marL="91440" marR="91440" marT="91440" marB="91440" anchor="ctr">
                    <a:lnL cmpd="sng" algn="ctr" cap="flat" w="12700">
                      <a:solidFill>
                        <a:srgbClr val="A20000"/>
                      </a:solidFill>
                      <a:prstDash val="solid"/>
                      <a:round/>
                      <a:headEnd type="none" w="med" len="med"/>
                      <a:tailEnd type="none" w="med" len="med"/>
                    </a:lnL>
                    <a:lnR cmpd="sng" algn="ctr" cap="flat" w="12700">
                      <a:solidFill>
                        <a:srgbClr val="A20000"/>
                      </a:solidFill>
                      <a:prstDash val="solid"/>
                      <a:round/>
                      <a:headEnd type="none" w="med" len="med"/>
                      <a:tailEnd type="none" w="med" len="med"/>
                    </a:lnR>
                    <a:lnT cmpd="sng" algn="ctr" cap="flat" w="12700">
                      <a:solidFill>
                        <a:srgbClr val="A20000"/>
                      </a:solidFill>
                      <a:prstDash val="solid"/>
                      <a:round/>
                      <a:headEnd type="none" w="med" len="med"/>
                      <a:tailEnd type="none" w="med" len="med"/>
                    </a:lnT>
                    <a:lnB cmpd="sng" algn="ctr" cap="flat" w="12700">
                      <a:solidFill>
                        <a:srgbClr val="A20000"/>
                      </a:solidFill>
                      <a:prstDash val="solid"/>
                      <a:round/>
                      <a:headEnd type="none" w="med" len="med"/>
                      <a:tailEnd type="none" w="med" len="med"/>
                    </a:lnB>
                    <a:solidFill>
                      <a:srgbClr val="FFF7F7"/>
                    </a:solidFill>
                  </a:tcPr>
                </a:tc>
              </a:tr>
              <a:tr h="587877">
                <a:tc>
                  <a:txBody>
                    <a:bodyPr anchor="t" rtlCol="false"/>
                    <a:lstStyle/>
                    <a:p>
                      <a:pPr algn="l">
                        <a:lnSpc>
                          <a:spcPts val="1959"/>
                        </a:lnSpc>
                        <a:defRPr/>
                      </a:pPr>
                      <a:r>
                        <a:rPr lang="en-US" sz="1399">
                          <a:solidFill>
                            <a:srgbClr val="000000"/>
                          </a:solidFill>
                          <a:latin typeface="Arimo"/>
                          <a:ea typeface="Arimo"/>
                          <a:cs typeface="Arimo"/>
                          <a:sym typeface="Arimo"/>
                        </a:rPr>
                        <a:t>Deepak Prasad S</a:t>
                      </a:r>
                      <a:endParaRPr lang="en-US" sz="1100"/>
                    </a:p>
                  </a:txBody>
                  <a:tcPr marL="91440" marR="91440" marT="91440" marB="91440" anchor="ctr">
                    <a:lnL cmpd="sng" algn="ctr" cap="flat" w="12700">
                      <a:solidFill>
                        <a:srgbClr val="A20000"/>
                      </a:solidFill>
                      <a:prstDash val="solid"/>
                      <a:round/>
                      <a:headEnd type="none" w="med" len="med"/>
                      <a:tailEnd type="none" w="med" len="med"/>
                    </a:lnL>
                    <a:lnR cmpd="sng" algn="ctr" cap="flat" w="12700">
                      <a:solidFill>
                        <a:srgbClr val="A20000"/>
                      </a:solidFill>
                      <a:prstDash val="solid"/>
                      <a:round/>
                      <a:headEnd type="none" w="med" len="med"/>
                      <a:tailEnd type="none" w="med" len="med"/>
                    </a:lnR>
                    <a:lnT cmpd="sng" algn="ctr" cap="flat" w="12700">
                      <a:solidFill>
                        <a:srgbClr val="A20000"/>
                      </a:solidFill>
                      <a:prstDash val="solid"/>
                      <a:round/>
                      <a:headEnd type="none" w="med" len="med"/>
                      <a:tailEnd type="none" w="med" len="med"/>
                    </a:lnT>
                    <a:lnB cmpd="sng" algn="ctr" cap="flat" w="12700">
                      <a:solidFill>
                        <a:srgbClr val="A20000"/>
                      </a:solidFill>
                      <a:prstDash val="solid"/>
                      <a:round/>
                      <a:headEnd type="none" w="med" len="med"/>
                      <a:tailEnd type="none" w="med" len="med"/>
                    </a:lnB>
                    <a:solidFill>
                      <a:srgbClr val="FFF7F7"/>
                    </a:solidFill>
                  </a:tcPr>
                </a:tc>
                <a:tc>
                  <a:txBody>
                    <a:bodyPr anchor="t" rtlCol="false"/>
                    <a:lstStyle/>
                    <a:p>
                      <a:pPr algn="l">
                        <a:lnSpc>
                          <a:spcPts val="1959"/>
                        </a:lnSpc>
                        <a:defRPr/>
                      </a:pPr>
                      <a:r>
                        <a:rPr lang="en-US" sz="1399">
                          <a:solidFill>
                            <a:srgbClr val="000000"/>
                          </a:solidFill>
                          <a:latin typeface="Arimo"/>
                          <a:ea typeface="Arimo"/>
                          <a:cs typeface="Arimo"/>
                          <a:sym typeface="Arimo"/>
                        </a:rPr>
                        <a:t>Canara Bank</a:t>
                      </a:r>
                      <a:endParaRPr lang="en-US" sz="1100"/>
                    </a:p>
                  </a:txBody>
                  <a:tcPr marL="91440" marR="91440" marT="91440" marB="91440" anchor="ctr">
                    <a:lnL cmpd="sng" algn="ctr" cap="flat" w="12700">
                      <a:solidFill>
                        <a:srgbClr val="A20000"/>
                      </a:solidFill>
                      <a:prstDash val="solid"/>
                      <a:round/>
                      <a:headEnd type="none" w="med" len="med"/>
                      <a:tailEnd type="none" w="med" len="med"/>
                    </a:lnL>
                    <a:lnR cmpd="sng" algn="ctr" cap="flat" w="12700">
                      <a:solidFill>
                        <a:srgbClr val="A20000"/>
                      </a:solidFill>
                      <a:prstDash val="solid"/>
                      <a:round/>
                      <a:headEnd type="none" w="med" len="med"/>
                      <a:tailEnd type="none" w="med" len="med"/>
                    </a:lnR>
                    <a:lnT cmpd="sng" algn="ctr" cap="flat" w="12700">
                      <a:solidFill>
                        <a:srgbClr val="A20000"/>
                      </a:solidFill>
                      <a:prstDash val="solid"/>
                      <a:round/>
                      <a:headEnd type="none" w="med" len="med"/>
                      <a:tailEnd type="none" w="med" len="med"/>
                    </a:lnT>
                    <a:lnB cmpd="sng" algn="ctr" cap="flat" w="12700">
                      <a:solidFill>
                        <a:srgbClr val="A20000"/>
                      </a:solidFill>
                      <a:prstDash val="solid"/>
                      <a:round/>
                      <a:headEnd type="none" w="med" len="med"/>
                      <a:tailEnd type="none" w="med" len="med"/>
                    </a:lnB>
                    <a:solidFill>
                      <a:srgbClr val="FFF7F7"/>
                    </a:solidFill>
                  </a:tcPr>
                </a:tc>
                <a:tc>
                  <a:txBody>
                    <a:bodyPr anchor="t" rtlCol="false"/>
                    <a:lstStyle/>
                    <a:p>
                      <a:pPr algn="l">
                        <a:lnSpc>
                          <a:spcPts val="1959"/>
                        </a:lnSpc>
                        <a:defRPr/>
                      </a:pPr>
                      <a:r>
                        <a:rPr lang="en-US" sz="1399">
                          <a:solidFill>
                            <a:srgbClr val="000000"/>
                          </a:solidFill>
                          <a:latin typeface="Arimo"/>
                          <a:ea typeface="Arimo"/>
                          <a:cs typeface="Arimo"/>
                          <a:sym typeface="Arimo"/>
                        </a:rPr>
                        <a:t>Hebbala</a:t>
                      </a:r>
                      <a:endParaRPr lang="en-US" sz="1100"/>
                    </a:p>
                  </a:txBody>
                  <a:tcPr marL="91440" marR="91440" marT="91440" marB="91440" anchor="ctr">
                    <a:lnL cmpd="sng" algn="ctr" cap="flat" w="12700">
                      <a:solidFill>
                        <a:srgbClr val="A20000"/>
                      </a:solidFill>
                      <a:prstDash val="solid"/>
                      <a:round/>
                      <a:headEnd type="none" w="med" len="med"/>
                      <a:tailEnd type="none" w="med" len="med"/>
                    </a:lnL>
                    <a:lnR cmpd="sng" algn="ctr" cap="flat" w="12700">
                      <a:solidFill>
                        <a:srgbClr val="A20000"/>
                      </a:solidFill>
                      <a:prstDash val="solid"/>
                      <a:round/>
                      <a:headEnd type="none" w="med" len="med"/>
                      <a:tailEnd type="none" w="med" len="med"/>
                    </a:lnR>
                    <a:lnT cmpd="sng" algn="ctr" cap="flat" w="12700">
                      <a:solidFill>
                        <a:srgbClr val="A20000"/>
                      </a:solidFill>
                      <a:prstDash val="solid"/>
                      <a:round/>
                      <a:headEnd type="none" w="med" len="med"/>
                      <a:tailEnd type="none" w="med" len="med"/>
                    </a:lnT>
                    <a:lnB cmpd="sng" algn="ctr" cap="flat" w="12700">
                      <a:solidFill>
                        <a:srgbClr val="A20000"/>
                      </a:solidFill>
                      <a:prstDash val="solid"/>
                      <a:round/>
                      <a:headEnd type="none" w="med" len="med"/>
                      <a:tailEnd type="none" w="med" len="med"/>
                    </a:lnB>
                    <a:solidFill>
                      <a:srgbClr val="FFF7F7"/>
                    </a:solidFill>
                  </a:tcPr>
                </a:tc>
                <a:tc>
                  <a:txBody>
                    <a:bodyPr anchor="t" rtlCol="false"/>
                    <a:lstStyle/>
                    <a:p>
                      <a:pPr algn="l">
                        <a:lnSpc>
                          <a:spcPts val="1959"/>
                        </a:lnSpc>
                        <a:defRPr/>
                      </a:pPr>
                      <a:r>
                        <a:rPr lang="en-US" sz="1399">
                          <a:solidFill>
                            <a:srgbClr val="000000"/>
                          </a:solidFill>
                          <a:latin typeface="Arimo"/>
                          <a:ea typeface="Arimo"/>
                          <a:cs typeface="Arimo"/>
                          <a:sym typeface="Arimo"/>
                        </a:rPr>
                        <a:t>110032353250</a:t>
                      </a:r>
                      <a:endParaRPr lang="en-US" sz="1100"/>
                    </a:p>
                  </a:txBody>
                  <a:tcPr marL="91440" marR="91440" marT="91440" marB="91440" anchor="ctr">
                    <a:lnL cmpd="sng" algn="ctr" cap="flat" w="12700">
                      <a:solidFill>
                        <a:srgbClr val="A20000"/>
                      </a:solidFill>
                      <a:prstDash val="solid"/>
                      <a:round/>
                      <a:headEnd type="none" w="med" len="med"/>
                      <a:tailEnd type="none" w="med" len="med"/>
                    </a:lnL>
                    <a:lnR cmpd="sng" algn="ctr" cap="flat" w="12700">
                      <a:solidFill>
                        <a:srgbClr val="A20000"/>
                      </a:solidFill>
                      <a:prstDash val="solid"/>
                      <a:round/>
                      <a:headEnd type="none" w="med" len="med"/>
                      <a:tailEnd type="none" w="med" len="med"/>
                    </a:lnR>
                    <a:lnT cmpd="sng" algn="ctr" cap="flat" w="12700">
                      <a:solidFill>
                        <a:srgbClr val="A20000"/>
                      </a:solidFill>
                      <a:prstDash val="solid"/>
                      <a:round/>
                      <a:headEnd type="none" w="med" len="med"/>
                      <a:tailEnd type="none" w="med" len="med"/>
                    </a:lnT>
                    <a:lnB cmpd="sng" algn="ctr" cap="flat" w="12700">
                      <a:solidFill>
                        <a:srgbClr val="A20000"/>
                      </a:solidFill>
                      <a:prstDash val="solid"/>
                      <a:round/>
                      <a:headEnd type="none" w="med" len="med"/>
                      <a:tailEnd type="none" w="med" len="med"/>
                    </a:lnB>
                    <a:solidFill>
                      <a:srgbClr val="FFF7F7"/>
                    </a:solidFill>
                  </a:tcPr>
                </a:tc>
                <a:tc>
                  <a:txBody>
                    <a:bodyPr anchor="t" rtlCol="false"/>
                    <a:lstStyle/>
                    <a:p>
                      <a:pPr algn="l">
                        <a:lnSpc>
                          <a:spcPts val="1959"/>
                        </a:lnSpc>
                        <a:defRPr/>
                      </a:pPr>
                      <a:r>
                        <a:rPr lang="en-US" sz="1399">
                          <a:solidFill>
                            <a:srgbClr val="000000"/>
                          </a:solidFill>
                          <a:latin typeface="Arimo"/>
                          <a:ea typeface="Arimo"/>
                          <a:cs typeface="Arimo"/>
                          <a:sym typeface="Arimo"/>
                        </a:rPr>
                        <a:t>Savings</a:t>
                      </a:r>
                      <a:endParaRPr lang="en-US" sz="1100"/>
                    </a:p>
                  </a:txBody>
                  <a:tcPr marL="91440" marR="91440" marT="91440" marB="91440" anchor="ctr">
                    <a:lnL cmpd="sng" algn="ctr" cap="flat" w="12700">
                      <a:solidFill>
                        <a:srgbClr val="A20000"/>
                      </a:solidFill>
                      <a:prstDash val="solid"/>
                      <a:round/>
                      <a:headEnd type="none" w="med" len="med"/>
                      <a:tailEnd type="none" w="med" len="med"/>
                    </a:lnL>
                    <a:lnR cmpd="sng" algn="ctr" cap="flat" w="12700">
                      <a:solidFill>
                        <a:srgbClr val="A20000"/>
                      </a:solidFill>
                      <a:prstDash val="solid"/>
                      <a:round/>
                      <a:headEnd type="none" w="med" len="med"/>
                      <a:tailEnd type="none" w="med" len="med"/>
                    </a:lnR>
                    <a:lnT cmpd="sng" algn="ctr" cap="flat" w="12700">
                      <a:solidFill>
                        <a:srgbClr val="A20000"/>
                      </a:solidFill>
                      <a:prstDash val="solid"/>
                      <a:round/>
                      <a:headEnd type="none" w="med" len="med"/>
                      <a:tailEnd type="none" w="med" len="med"/>
                    </a:lnT>
                    <a:lnB cmpd="sng" algn="ctr" cap="flat" w="12700">
                      <a:solidFill>
                        <a:srgbClr val="A20000"/>
                      </a:solidFill>
                      <a:prstDash val="solid"/>
                      <a:round/>
                      <a:headEnd type="none" w="med" len="med"/>
                      <a:tailEnd type="none" w="med" len="med"/>
                    </a:lnB>
                    <a:solidFill>
                      <a:srgbClr val="FFF7F7"/>
                    </a:solidFill>
                  </a:tcPr>
                </a:tc>
                <a:tc>
                  <a:txBody>
                    <a:bodyPr anchor="t" rtlCol="false"/>
                    <a:lstStyle/>
                    <a:p>
                      <a:pPr algn="l">
                        <a:lnSpc>
                          <a:spcPts val="1959"/>
                        </a:lnSpc>
                        <a:defRPr/>
                      </a:pPr>
                      <a:r>
                        <a:rPr lang="en-US" sz="1399">
                          <a:solidFill>
                            <a:srgbClr val="000000"/>
                          </a:solidFill>
                          <a:latin typeface="Arimo"/>
                          <a:ea typeface="Arimo"/>
                          <a:cs typeface="Arimo"/>
                          <a:sym typeface="Arimo"/>
                        </a:rPr>
                        <a:t>CNRB0000425</a:t>
                      </a:r>
                      <a:endParaRPr lang="en-US" sz="1100"/>
                    </a:p>
                  </a:txBody>
                  <a:tcPr marL="91440" marR="91440" marT="91440" marB="91440" anchor="ctr">
                    <a:lnL cmpd="sng" algn="ctr" cap="flat" w="12700">
                      <a:solidFill>
                        <a:srgbClr val="A20000"/>
                      </a:solidFill>
                      <a:prstDash val="solid"/>
                      <a:round/>
                      <a:headEnd type="none" w="med" len="med"/>
                      <a:tailEnd type="none" w="med" len="med"/>
                    </a:lnL>
                    <a:lnR cmpd="sng" algn="ctr" cap="flat" w="12700">
                      <a:solidFill>
                        <a:srgbClr val="A20000"/>
                      </a:solidFill>
                      <a:prstDash val="solid"/>
                      <a:round/>
                      <a:headEnd type="none" w="med" len="med"/>
                      <a:tailEnd type="none" w="med" len="med"/>
                    </a:lnR>
                    <a:lnT cmpd="sng" algn="ctr" cap="flat" w="12700">
                      <a:solidFill>
                        <a:srgbClr val="A20000"/>
                      </a:solidFill>
                      <a:prstDash val="solid"/>
                      <a:round/>
                      <a:headEnd type="none" w="med" len="med"/>
                      <a:tailEnd type="none" w="med" len="med"/>
                    </a:lnT>
                    <a:lnB cmpd="sng" algn="ctr" cap="flat" w="12700">
                      <a:solidFill>
                        <a:srgbClr val="A20000"/>
                      </a:solidFill>
                      <a:prstDash val="solid"/>
                      <a:round/>
                      <a:headEnd type="none" w="med" len="med"/>
                      <a:tailEnd type="none" w="med" len="med"/>
                    </a:lnB>
                    <a:solidFill>
                      <a:srgbClr val="FFF7F7"/>
                    </a:solidFill>
                  </a:tcPr>
                </a:tc>
              </a:tr>
            </a:tbl>
          </a:graphicData>
        </a:graphic>
      </p:graphicFrame>
      <p:sp>
        <p:nvSpPr>
          <p:cNvPr name="Freeform 9" id="9"/>
          <p:cNvSpPr/>
          <p:nvPr/>
        </p:nvSpPr>
        <p:spPr>
          <a:xfrm flipH="false" flipV="false" rot="0">
            <a:off x="875795" y="5113115"/>
            <a:ext cx="16721233" cy="3355905"/>
          </a:xfrm>
          <a:custGeom>
            <a:avLst/>
            <a:gdLst/>
            <a:ahLst/>
            <a:cxnLst/>
            <a:rect r="r" b="b" t="t" l="l"/>
            <a:pathLst>
              <a:path h="3355905" w="16721233">
                <a:moveTo>
                  <a:pt x="0" y="0"/>
                </a:moveTo>
                <a:lnTo>
                  <a:pt x="16721233" y="0"/>
                </a:lnTo>
                <a:lnTo>
                  <a:pt x="16721233" y="3355905"/>
                </a:lnTo>
                <a:lnTo>
                  <a:pt x="0" y="335590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0" id="10"/>
          <p:cNvSpPr/>
          <p:nvPr/>
        </p:nvSpPr>
        <p:spPr>
          <a:xfrm flipH="false" flipV="false" rot="0">
            <a:off x="13191331" y="5133975"/>
            <a:ext cx="3216326" cy="3261167"/>
          </a:xfrm>
          <a:custGeom>
            <a:avLst/>
            <a:gdLst/>
            <a:ahLst/>
            <a:cxnLst/>
            <a:rect r="r" b="b" t="t" l="l"/>
            <a:pathLst>
              <a:path h="3261167" w="3216326">
                <a:moveTo>
                  <a:pt x="0" y="0"/>
                </a:moveTo>
                <a:lnTo>
                  <a:pt x="3216326" y="0"/>
                </a:lnTo>
                <a:lnTo>
                  <a:pt x="3216326" y="3261167"/>
                </a:lnTo>
                <a:lnTo>
                  <a:pt x="0" y="3261167"/>
                </a:lnTo>
                <a:lnTo>
                  <a:pt x="0" y="0"/>
                </a:lnTo>
                <a:close/>
              </a:path>
            </a:pathLst>
          </a:custGeom>
          <a:blipFill>
            <a:blip r:embed="rId7"/>
            <a:stretch>
              <a:fillRect l="0" t="0" r="0" b="0"/>
            </a:stretch>
          </a:blipFill>
        </p:spPr>
      </p:sp>
      <p:sp>
        <p:nvSpPr>
          <p:cNvPr name="Freeform 11" id="11"/>
          <p:cNvSpPr/>
          <p:nvPr/>
        </p:nvSpPr>
        <p:spPr>
          <a:xfrm flipH="false" flipV="false" rot="0">
            <a:off x="6513814" y="5708650"/>
            <a:ext cx="4903118" cy="2117110"/>
          </a:xfrm>
          <a:custGeom>
            <a:avLst/>
            <a:gdLst/>
            <a:ahLst/>
            <a:cxnLst/>
            <a:rect r="r" b="b" t="t" l="l"/>
            <a:pathLst>
              <a:path h="2117110" w="4903118">
                <a:moveTo>
                  <a:pt x="0" y="0"/>
                </a:moveTo>
                <a:lnTo>
                  <a:pt x="4903118" y="0"/>
                </a:lnTo>
                <a:lnTo>
                  <a:pt x="4903118" y="2117110"/>
                </a:lnTo>
                <a:lnTo>
                  <a:pt x="0" y="2117110"/>
                </a:lnTo>
                <a:lnTo>
                  <a:pt x="0" y="0"/>
                </a:lnTo>
                <a:close/>
              </a:path>
            </a:pathLst>
          </a:custGeom>
          <a:blipFill>
            <a:blip r:embed="rId8"/>
            <a:stretch>
              <a:fillRect l="-11910" t="-94172" r="0" b="-535"/>
            </a:stretch>
          </a:blipFill>
        </p:spPr>
      </p:sp>
      <p:sp>
        <p:nvSpPr>
          <p:cNvPr name="Freeform 12" id="12"/>
          <p:cNvSpPr/>
          <p:nvPr/>
        </p:nvSpPr>
        <p:spPr>
          <a:xfrm flipH="false" flipV="false" rot="0">
            <a:off x="1686330" y="5143500"/>
            <a:ext cx="3520046" cy="3251642"/>
          </a:xfrm>
          <a:custGeom>
            <a:avLst/>
            <a:gdLst/>
            <a:ahLst/>
            <a:cxnLst/>
            <a:rect r="r" b="b" t="t" l="l"/>
            <a:pathLst>
              <a:path h="3251642" w="3520046">
                <a:moveTo>
                  <a:pt x="0" y="0"/>
                </a:moveTo>
                <a:lnTo>
                  <a:pt x="3520046" y="0"/>
                </a:lnTo>
                <a:lnTo>
                  <a:pt x="3520046" y="3251642"/>
                </a:lnTo>
                <a:lnTo>
                  <a:pt x="0" y="3251642"/>
                </a:lnTo>
                <a:lnTo>
                  <a:pt x="0" y="0"/>
                </a:lnTo>
                <a:close/>
              </a:path>
            </a:pathLst>
          </a:custGeom>
          <a:blipFill>
            <a:blip r:embed="rId9"/>
            <a:stretch>
              <a:fillRect l="0" t="0" r="0" b="0"/>
            </a:stretch>
          </a:blipFill>
        </p:spPr>
      </p:sp>
      <p:sp>
        <p:nvSpPr>
          <p:cNvPr name="TextBox 13" id="13"/>
          <p:cNvSpPr txBox="true"/>
          <p:nvPr/>
        </p:nvSpPr>
        <p:spPr>
          <a:xfrm rot="0">
            <a:off x="669474" y="816435"/>
            <a:ext cx="12017826" cy="721071"/>
          </a:xfrm>
          <a:prstGeom prst="rect">
            <a:avLst/>
          </a:prstGeom>
        </p:spPr>
        <p:txBody>
          <a:bodyPr anchor="t" rtlCol="false" tIns="0" lIns="0" bIns="0" rIns="0">
            <a:spAutoFit/>
          </a:bodyPr>
          <a:lstStyle/>
          <a:p>
            <a:pPr algn="l">
              <a:lnSpc>
                <a:spcPts val="5400"/>
              </a:lnSpc>
            </a:pPr>
            <a:r>
              <a:rPr lang="en-US" sz="4500" b="true">
                <a:solidFill>
                  <a:srgbClr val="A20000"/>
                </a:solidFill>
                <a:latin typeface="Arimo Bold"/>
                <a:ea typeface="Arimo Bold"/>
                <a:cs typeface="Arimo Bold"/>
                <a:sym typeface="Arimo Bold"/>
              </a:rPr>
              <a:t>Bank Details</a:t>
            </a:r>
          </a:p>
        </p:txBody>
      </p:sp>
      <p:sp>
        <p:nvSpPr>
          <p:cNvPr name="TextBox 14" id="14"/>
          <p:cNvSpPr txBox="true"/>
          <p:nvPr/>
        </p:nvSpPr>
        <p:spPr>
          <a:xfrm rot="0">
            <a:off x="981523" y="8734139"/>
            <a:ext cx="4508611" cy="762000"/>
          </a:xfrm>
          <a:prstGeom prst="rect">
            <a:avLst/>
          </a:prstGeom>
        </p:spPr>
        <p:txBody>
          <a:bodyPr anchor="t" rtlCol="false" tIns="0" lIns="0" bIns="0" rIns="0">
            <a:spAutoFit/>
          </a:bodyPr>
          <a:lstStyle/>
          <a:p>
            <a:pPr algn="ctr">
              <a:lnSpc>
                <a:spcPts val="1980"/>
              </a:lnSpc>
            </a:pPr>
            <a:r>
              <a:rPr lang="en-US" sz="1650" b="true">
                <a:solidFill>
                  <a:srgbClr val="000000"/>
                </a:solidFill>
                <a:latin typeface="Arial Bold"/>
                <a:ea typeface="Arial Bold"/>
                <a:cs typeface="Arial Bold"/>
                <a:sym typeface="Arial Bold"/>
              </a:rPr>
              <a:t>Team Member 1</a:t>
            </a:r>
          </a:p>
          <a:p>
            <a:pPr algn="ctr">
              <a:lnSpc>
                <a:spcPts val="1980"/>
              </a:lnSpc>
            </a:pPr>
            <a:r>
              <a:rPr lang="en-US" sz="1650">
                <a:solidFill>
                  <a:srgbClr val="000000"/>
                </a:solidFill>
                <a:latin typeface="Arial"/>
                <a:ea typeface="Arial"/>
                <a:cs typeface="Arial"/>
                <a:sym typeface="Arial"/>
              </a:rPr>
              <a:t>Passbook/ Bank Statement With Name and Account Number</a:t>
            </a:r>
          </a:p>
        </p:txBody>
      </p:sp>
      <p:sp>
        <p:nvSpPr>
          <p:cNvPr name="TextBox 15" id="15"/>
          <p:cNvSpPr txBox="true"/>
          <p:nvPr/>
        </p:nvSpPr>
        <p:spPr>
          <a:xfrm rot="0">
            <a:off x="6908321" y="8734139"/>
            <a:ext cx="4508611" cy="762000"/>
          </a:xfrm>
          <a:prstGeom prst="rect">
            <a:avLst/>
          </a:prstGeom>
        </p:spPr>
        <p:txBody>
          <a:bodyPr anchor="t" rtlCol="false" tIns="0" lIns="0" bIns="0" rIns="0">
            <a:spAutoFit/>
          </a:bodyPr>
          <a:lstStyle/>
          <a:p>
            <a:pPr algn="ctr">
              <a:lnSpc>
                <a:spcPts val="1980"/>
              </a:lnSpc>
            </a:pPr>
            <a:r>
              <a:rPr lang="en-US" sz="1650" b="true">
                <a:solidFill>
                  <a:srgbClr val="000000"/>
                </a:solidFill>
                <a:latin typeface="Arial Bold"/>
                <a:ea typeface="Arial Bold"/>
                <a:cs typeface="Arial Bold"/>
                <a:sym typeface="Arial Bold"/>
              </a:rPr>
              <a:t>Team Member 2</a:t>
            </a:r>
          </a:p>
          <a:p>
            <a:pPr algn="ctr">
              <a:lnSpc>
                <a:spcPts val="1980"/>
              </a:lnSpc>
            </a:pPr>
            <a:r>
              <a:rPr lang="en-US" sz="1650">
                <a:solidFill>
                  <a:srgbClr val="000000"/>
                </a:solidFill>
                <a:latin typeface="Arial"/>
                <a:ea typeface="Arial"/>
                <a:cs typeface="Arial"/>
                <a:sym typeface="Arial"/>
              </a:rPr>
              <a:t>Passbook/ Bank Statement With Name and Account Number</a:t>
            </a:r>
          </a:p>
        </p:txBody>
      </p:sp>
      <p:sp>
        <p:nvSpPr>
          <p:cNvPr name="TextBox 16" id="16"/>
          <p:cNvSpPr txBox="true"/>
          <p:nvPr/>
        </p:nvSpPr>
        <p:spPr>
          <a:xfrm rot="0">
            <a:off x="12750689" y="8734139"/>
            <a:ext cx="4508611" cy="514350"/>
          </a:xfrm>
          <a:prstGeom prst="rect">
            <a:avLst/>
          </a:prstGeom>
        </p:spPr>
        <p:txBody>
          <a:bodyPr anchor="t" rtlCol="false" tIns="0" lIns="0" bIns="0" rIns="0">
            <a:spAutoFit/>
          </a:bodyPr>
          <a:lstStyle/>
          <a:p>
            <a:pPr algn="ctr">
              <a:lnSpc>
                <a:spcPts val="1980"/>
              </a:lnSpc>
            </a:pPr>
            <a:r>
              <a:rPr lang="en-US" sz="1650" b="true">
                <a:solidFill>
                  <a:srgbClr val="000000"/>
                </a:solidFill>
                <a:latin typeface="Arial Bold"/>
                <a:ea typeface="Arial Bold"/>
                <a:cs typeface="Arial Bold"/>
                <a:sym typeface="Arial Bold"/>
              </a:rPr>
              <a:t>Team Member 3</a:t>
            </a:r>
          </a:p>
          <a:p>
            <a:pPr algn="ctr">
              <a:lnSpc>
                <a:spcPts val="1980"/>
              </a:lnSpc>
            </a:pPr>
            <a:r>
              <a:rPr lang="en-US" sz="1650">
                <a:solidFill>
                  <a:srgbClr val="000000"/>
                </a:solidFill>
                <a:latin typeface="Arial"/>
                <a:ea typeface="Arial"/>
                <a:cs typeface="Arial"/>
                <a:sym typeface="Arial"/>
              </a:rPr>
              <a:t>Deepak Prasad S</a:t>
            </a: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8278587" y="9977571"/>
            <a:ext cx="10727874" cy="652329"/>
          </a:xfrm>
          <a:custGeom>
            <a:avLst/>
            <a:gdLst/>
            <a:ahLst/>
            <a:cxnLst/>
            <a:rect r="r" b="b" t="t" l="l"/>
            <a:pathLst>
              <a:path h="652329" w="10727874">
                <a:moveTo>
                  <a:pt x="10727874" y="652329"/>
                </a:moveTo>
                <a:lnTo>
                  <a:pt x="0" y="652329"/>
                </a:lnTo>
                <a:lnTo>
                  <a:pt x="0" y="0"/>
                </a:lnTo>
                <a:lnTo>
                  <a:pt x="10727874" y="0"/>
                </a:lnTo>
                <a:lnTo>
                  <a:pt x="10727874" y="652329"/>
                </a:lnTo>
                <a:close/>
              </a:path>
            </a:pathLst>
          </a:custGeom>
          <a:blipFill>
            <a:blip r:embed="rId3">
              <a:extLst>
                <a:ext uri="{96DAC541-7B7A-43D3-8B79-37D633B846F1}">
                  <asvg:svgBlip xmlns:asvg="http://schemas.microsoft.com/office/drawing/2016/SVG/main" r:embed="rId4"/>
                </a:ext>
              </a:extLst>
            </a:blip>
            <a:stretch>
              <a:fillRect l="0" t="-65279" r="0" b="-65279"/>
            </a:stretch>
          </a:blipFill>
        </p:spPr>
      </p:sp>
      <p:grpSp>
        <p:nvGrpSpPr>
          <p:cNvPr name="Group 3" id="3"/>
          <p:cNvGrpSpPr/>
          <p:nvPr/>
        </p:nvGrpSpPr>
        <p:grpSpPr>
          <a:xfrm rot="0">
            <a:off x="0" y="9976752"/>
            <a:ext cx="8441874" cy="604161"/>
            <a:chOff x="0" y="0"/>
            <a:chExt cx="11255832" cy="805548"/>
          </a:xfrm>
        </p:grpSpPr>
        <p:sp>
          <p:nvSpPr>
            <p:cNvPr name="Freeform 4" id="4"/>
            <p:cNvSpPr/>
            <p:nvPr/>
          </p:nvSpPr>
          <p:spPr>
            <a:xfrm flipH="false" flipV="false" rot="0">
              <a:off x="0" y="0"/>
              <a:ext cx="11255883" cy="805561"/>
            </a:xfrm>
            <a:custGeom>
              <a:avLst/>
              <a:gdLst/>
              <a:ahLst/>
              <a:cxnLst/>
              <a:rect r="r" b="b" t="t" l="l"/>
              <a:pathLst>
                <a:path h="805561" w="11255883">
                  <a:moveTo>
                    <a:pt x="0" y="0"/>
                  </a:moveTo>
                  <a:lnTo>
                    <a:pt x="11255883" y="0"/>
                  </a:lnTo>
                  <a:lnTo>
                    <a:pt x="11255883" y="805561"/>
                  </a:lnTo>
                  <a:lnTo>
                    <a:pt x="0" y="805561"/>
                  </a:lnTo>
                  <a:close/>
                </a:path>
              </a:pathLst>
            </a:custGeom>
            <a:solidFill>
              <a:srgbClr val="5B0003"/>
            </a:solidFill>
          </p:spPr>
        </p:sp>
      </p:grpSp>
      <p:sp>
        <p:nvSpPr>
          <p:cNvPr name="Freeform 5" id="5"/>
          <p:cNvSpPr/>
          <p:nvPr/>
        </p:nvSpPr>
        <p:spPr>
          <a:xfrm flipH="false" flipV="false" rot="0">
            <a:off x="-933298" y="-19050"/>
            <a:ext cx="10972800" cy="589950"/>
          </a:xfrm>
          <a:custGeom>
            <a:avLst/>
            <a:gdLst/>
            <a:ahLst/>
            <a:cxnLst/>
            <a:rect r="r" b="b" t="t" l="l"/>
            <a:pathLst>
              <a:path h="589950" w="10972800">
                <a:moveTo>
                  <a:pt x="0" y="0"/>
                </a:moveTo>
                <a:lnTo>
                  <a:pt x="10972800" y="0"/>
                </a:lnTo>
                <a:lnTo>
                  <a:pt x="10972800" y="589950"/>
                </a:lnTo>
                <a:lnTo>
                  <a:pt x="0" y="589950"/>
                </a:lnTo>
                <a:lnTo>
                  <a:pt x="0" y="0"/>
                </a:lnTo>
                <a:close/>
              </a:path>
            </a:pathLst>
          </a:custGeom>
          <a:blipFill>
            <a:blip r:embed="rId3">
              <a:extLst>
                <a:ext uri="{96DAC541-7B7A-43D3-8B79-37D633B846F1}">
                  <asvg:svgBlip xmlns:asvg="http://schemas.microsoft.com/office/drawing/2016/SVG/main" r:embed="rId4"/>
                </a:ext>
              </a:extLst>
            </a:blip>
            <a:stretch>
              <a:fillRect l="0" t="-80778" r="0" b="-80777"/>
            </a:stretch>
          </a:blipFill>
        </p:spPr>
      </p:sp>
      <p:grpSp>
        <p:nvGrpSpPr>
          <p:cNvPr name="Group 6" id="6"/>
          <p:cNvGrpSpPr/>
          <p:nvPr/>
        </p:nvGrpSpPr>
        <p:grpSpPr>
          <a:xfrm rot="0">
            <a:off x="9976761" y="-16326"/>
            <a:ext cx="8441874" cy="604161"/>
            <a:chOff x="0" y="0"/>
            <a:chExt cx="11255832" cy="805548"/>
          </a:xfrm>
        </p:grpSpPr>
        <p:sp>
          <p:nvSpPr>
            <p:cNvPr name="Freeform 7" id="7"/>
            <p:cNvSpPr/>
            <p:nvPr/>
          </p:nvSpPr>
          <p:spPr>
            <a:xfrm flipH="false" flipV="false" rot="0">
              <a:off x="0" y="0"/>
              <a:ext cx="11255883" cy="805561"/>
            </a:xfrm>
            <a:custGeom>
              <a:avLst/>
              <a:gdLst/>
              <a:ahLst/>
              <a:cxnLst/>
              <a:rect r="r" b="b" t="t" l="l"/>
              <a:pathLst>
                <a:path h="805561" w="11255883">
                  <a:moveTo>
                    <a:pt x="0" y="0"/>
                  </a:moveTo>
                  <a:lnTo>
                    <a:pt x="11255883" y="0"/>
                  </a:lnTo>
                  <a:lnTo>
                    <a:pt x="11255883" y="805561"/>
                  </a:lnTo>
                  <a:lnTo>
                    <a:pt x="0" y="805561"/>
                  </a:lnTo>
                  <a:close/>
                </a:path>
              </a:pathLst>
            </a:custGeom>
            <a:solidFill>
              <a:srgbClr val="5B0003"/>
            </a:solidFill>
          </p:spPr>
        </p:sp>
      </p:grpSp>
      <p:sp>
        <p:nvSpPr>
          <p:cNvPr name="TextBox 8" id="8"/>
          <p:cNvSpPr txBox="true"/>
          <p:nvPr/>
        </p:nvSpPr>
        <p:spPr>
          <a:xfrm rot="0">
            <a:off x="5928293" y="4518793"/>
            <a:ext cx="6431413" cy="1201788"/>
          </a:xfrm>
          <a:prstGeom prst="rect">
            <a:avLst/>
          </a:prstGeom>
        </p:spPr>
        <p:txBody>
          <a:bodyPr anchor="t" rtlCol="false" tIns="0" lIns="0" bIns="0" rIns="0">
            <a:spAutoFit/>
          </a:bodyPr>
          <a:lstStyle/>
          <a:p>
            <a:pPr algn="ctr">
              <a:lnSpc>
                <a:spcPts val="9000"/>
              </a:lnSpc>
            </a:pPr>
            <a:r>
              <a:rPr lang="en-US" sz="7500">
                <a:solidFill>
                  <a:srgbClr val="A20000"/>
                </a:solidFill>
                <a:latin typeface="Arimo"/>
                <a:ea typeface="Arimo"/>
                <a:cs typeface="Arimo"/>
                <a:sym typeface="Arimo"/>
              </a:rPr>
              <a:t>Thank You</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8278587" y="9977571"/>
            <a:ext cx="10727874" cy="652329"/>
          </a:xfrm>
          <a:custGeom>
            <a:avLst/>
            <a:gdLst/>
            <a:ahLst/>
            <a:cxnLst/>
            <a:rect r="r" b="b" t="t" l="l"/>
            <a:pathLst>
              <a:path h="652329" w="10727874">
                <a:moveTo>
                  <a:pt x="10727874" y="652329"/>
                </a:moveTo>
                <a:lnTo>
                  <a:pt x="0" y="652329"/>
                </a:lnTo>
                <a:lnTo>
                  <a:pt x="0" y="0"/>
                </a:lnTo>
                <a:lnTo>
                  <a:pt x="10727874" y="0"/>
                </a:lnTo>
                <a:lnTo>
                  <a:pt x="10727874" y="652329"/>
                </a:lnTo>
                <a:close/>
              </a:path>
            </a:pathLst>
          </a:custGeom>
          <a:blipFill>
            <a:blip r:embed="rId3">
              <a:extLst>
                <a:ext uri="{96DAC541-7B7A-43D3-8B79-37D633B846F1}">
                  <asvg:svgBlip xmlns:asvg="http://schemas.microsoft.com/office/drawing/2016/SVG/main" r:embed="rId4"/>
                </a:ext>
              </a:extLst>
            </a:blip>
            <a:stretch>
              <a:fillRect l="0" t="-65279" r="0" b="-65279"/>
            </a:stretch>
          </a:blipFill>
        </p:spPr>
      </p:sp>
      <p:grpSp>
        <p:nvGrpSpPr>
          <p:cNvPr name="Group 3" id="3"/>
          <p:cNvGrpSpPr/>
          <p:nvPr/>
        </p:nvGrpSpPr>
        <p:grpSpPr>
          <a:xfrm rot="0">
            <a:off x="0" y="9976752"/>
            <a:ext cx="8441874" cy="604161"/>
            <a:chOff x="0" y="0"/>
            <a:chExt cx="11255832" cy="805548"/>
          </a:xfrm>
        </p:grpSpPr>
        <p:sp>
          <p:nvSpPr>
            <p:cNvPr name="Freeform 4" id="4"/>
            <p:cNvSpPr/>
            <p:nvPr/>
          </p:nvSpPr>
          <p:spPr>
            <a:xfrm flipH="false" flipV="false" rot="0">
              <a:off x="0" y="0"/>
              <a:ext cx="11255883" cy="805561"/>
            </a:xfrm>
            <a:custGeom>
              <a:avLst/>
              <a:gdLst/>
              <a:ahLst/>
              <a:cxnLst/>
              <a:rect r="r" b="b" t="t" l="l"/>
              <a:pathLst>
                <a:path h="805561" w="11255883">
                  <a:moveTo>
                    <a:pt x="0" y="0"/>
                  </a:moveTo>
                  <a:lnTo>
                    <a:pt x="11255883" y="0"/>
                  </a:lnTo>
                  <a:lnTo>
                    <a:pt x="11255883" y="805561"/>
                  </a:lnTo>
                  <a:lnTo>
                    <a:pt x="0" y="805561"/>
                  </a:lnTo>
                  <a:close/>
                </a:path>
              </a:pathLst>
            </a:custGeom>
            <a:solidFill>
              <a:srgbClr val="5B0003"/>
            </a:solidFill>
          </p:spPr>
        </p:sp>
      </p:grpSp>
      <p:sp>
        <p:nvSpPr>
          <p:cNvPr name="Freeform 5" id="5"/>
          <p:cNvSpPr/>
          <p:nvPr/>
        </p:nvSpPr>
        <p:spPr>
          <a:xfrm flipH="false" flipV="false" rot="0">
            <a:off x="-933298" y="-19050"/>
            <a:ext cx="10972800" cy="589950"/>
          </a:xfrm>
          <a:custGeom>
            <a:avLst/>
            <a:gdLst/>
            <a:ahLst/>
            <a:cxnLst/>
            <a:rect r="r" b="b" t="t" l="l"/>
            <a:pathLst>
              <a:path h="589950" w="10972800">
                <a:moveTo>
                  <a:pt x="0" y="0"/>
                </a:moveTo>
                <a:lnTo>
                  <a:pt x="10972800" y="0"/>
                </a:lnTo>
                <a:lnTo>
                  <a:pt x="10972800" y="589950"/>
                </a:lnTo>
                <a:lnTo>
                  <a:pt x="0" y="589950"/>
                </a:lnTo>
                <a:lnTo>
                  <a:pt x="0" y="0"/>
                </a:lnTo>
                <a:close/>
              </a:path>
            </a:pathLst>
          </a:custGeom>
          <a:blipFill>
            <a:blip r:embed="rId3">
              <a:extLst>
                <a:ext uri="{96DAC541-7B7A-43D3-8B79-37D633B846F1}">
                  <asvg:svgBlip xmlns:asvg="http://schemas.microsoft.com/office/drawing/2016/SVG/main" r:embed="rId4"/>
                </a:ext>
              </a:extLst>
            </a:blip>
            <a:stretch>
              <a:fillRect l="0" t="-80778" r="0" b="-80777"/>
            </a:stretch>
          </a:blipFill>
        </p:spPr>
      </p:sp>
      <p:grpSp>
        <p:nvGrpSpPr>
          <p:cNvPr name="Group 6" id="6"/>
          <p:cNvGrpSpPr/>
          <p:nvPr/>
        </p:nvGrpSpPr>
        <p:grpSpPr>
          <a:xfrm rot="0">
            <a:off x="9976761" y="-16326"/>
            <a:ext cx="8441874" cy="604161"/>
            <a:chOff x="0" y="0"/>
            <a:chExt cx="11255832" cy="805548"/>
          </a:xfrm>
        </p:grpSpPr>
        <p:sp>
          <p:nvSpPr>
            <p:cNvPr name="Freeform 7" id="7"/>
            <p:cNvSpPr/>
            <p:nvPr/>
          </p:nvSpPr>
          <p:spPr>
            <a:xfrm flipH="false" flipV="false" rot="0">
              <a:off x="0" y="0"/>
              <a:ext cx="11255883" cy="805561"/>
            </a:xfrm>
            <a:custGeom>
              <a:avLst/>
              <a:gdLst/>
              <a:ahLst/>
              <a:cxnLst/>
              <a:rect r="r" b="b" t="t" l="l"/>
              <a:pathLst>
                <a:path h="805561" w="11255883">
                  <a:moveTo>
                    <a:pt x="0" y="0"/>
                  </a:moveTo>
                  <a:lnTo>
                    <a:pt x="11255883" y="0"/>
                  </a:lnTo>
                  <a:lnTo>
                    <a:pt x="11255883" y="805561"/>
                  </a:lnTo>
                  <a:lnTo>
                    <a:pt x="0" y="805561"/>
                  </a:lnTo>
                  <a:close/>
                </a:path>
              </a:pathLst>
            </a:custGeom>
            <a:solidFill>
              <a:srgbClr val="5B0003"/>
            </a:solidFill>
          </p:spPr>
        </p:sp>
      </p:grpSp>
      <p:sp>
        <p:nvSpPr>
          <p:cNvPr name="TextBox 8" id="8"/>
          <p:cNvSpPr txBox="true"/>
          <p:nvPr/>
        </p:nvSpPr>
        <p:spPr>
          <a:xfrm rot="0">
            <a:off x="706222" y="1943100"/>
            <a:ext cx="16908228" cy="7345680"/>
          </a:xfrm>
          <a:prstGeom prst="rect">
            <a:avLst/>
          </a:prstGeom>
        </p:spPr>
        <p:txBody>
          <a:bodyPr anchor="t" rtlCol="false" tIns="0" lIns="0" bIns="0" rIns="0">
            <a:spAutoFit/>
          </a:bodyPr>
          <a:lstStyle/>
          <a:p>
            <a:pPr algn="l" marL="690881" indent="-345440" lvl="1">
              <a:lnSpc>
                <a:spcPts val="4800"/>
              </a:lnSpc>
              <a:buFont typeface="Arial"/>
              <a:buChar char="•"/>
            </a:pPr>
            <a:r>
              <a:rPr lang="en-US" sz="3200">
                <a:solidFill>
                  <a:srgbClr val="000000"/>
                </a:solidFill>
                <a:latin typeface="Calibri (MS)"/>
                <a:ea typeface="Calibri (MS)"/>
                <a:cs typeface="Calibri (MS)"/>
                <a:sym typeface="Calibri (MS)"/>
              </a:rPr>
              <a:t>Web users are increasingly exposed to malicious and deceptive websites that closely resemble legitimate ones, making them difficult to identify.</a:t>
            </a:r>
          </a:p>
          <a:p>
            <a:pPr algn="l" marL="690881" indent="-345440" lvl="1">
              <a:lnSpc>
                <a:spcPts val="4800"/>
              </a:lnSpc>
              <a:buFont typeface="Arial"/>
              <a:buChar char="•"/>
            </a:pPr>
            <a:r>
              <a:rPr lang="en-US" sz="3200">
                <a:solidFill>
                  <a:srgbClr val="000000"/>
                </a:solidFill>
                <a:latin typeface="Calibri (MS)"/>
                <a:ea typeface="Calibri (MS)"/>
                <a:cs typeface="Calibri (MS)"/>
                <a:sym typeface="Calibri (MS)"/>
              </a:rPr>
              <a:t>Most cyber attacks rely on tricking users into clicking unsafe links, while users lack sufficient awareness of phishing indicators and suspicious URLs.</a:t>
            </a:r>
          </a:p>
          <a:p>
            <a:pPr algn="l" marL="690881" indent="-345440" lvl="1">
              <a:lnSpc>
                <a:spcPts val="4800"/>
              </a:lnSpc>
              <a:buFont typeface="Arial"/>
              <a:buChar char="•"/>
            </a:pPr>
            <a:r>
              <a:rPr lang="en-US" sz="3200">
                <a:solidFill>
                  <a:srgbClr val="000000"/>
                </a:solidFill>
                <a:latin typeface="Calibri (MS)"/>
                <a:ea typeface="Calibri (MS)"/>
                <a:cs typeface="Calibri (MS)"/>
                <a:sym typeface="Calibri (MS)"/>
              </a:rPr>
              <a:t>Existing security solutions mainly detect threats after user interaction, which is often too late to prevent data theft or system compromise.</a:t>
            </a:r>
          </a:p>
          <a:p>
            <a:pPr algn="l" marL="690881" indent="-345440" lvl="1">
              <a:lnSpc>
                <a:spcPts val="4800"/>
              </a:lnSpc>
              <a:buFont typeface="Arial"/>
              <a:buChar char="•"/>
            </a:pPr>
            <a:r>
              <a:rPr lang="en-US" sz="3200">
                <a:solidFill>
                  <a:srgbClr val="000000"/>
                </a:solidFill>
                <a:latin typeface="Calibri (MS)"/>
                <a:ea typeface="Calibri (MS)"/>
                <a:cs typeface="Calibri (MS)"/>
                <a:sym typeface="Calibri (MS)"/>
              </a:rPr>
              <a:t>There is a growing gap between rapidly evolving cyber threats and user-level cybersecurity awareness.</a:t>
            </a:r>
          </a:p>
          <a:p>
            <a:pPr algn="l" marL="690881" indent="-345440" lvl="1">
              <a:lnSpc>
                <a:spcPts val="4800"/>
              </a:lnSpc>
              <a:buFont typeface="Arial"/>
              <a:buChar char="•"/>
            </a:pPr>
            <a:r>
              <a:rPr lang="en-US" sz="3200">
                <a:solidFill>
                  <a:srgbClr val="000000"/>
                </a:solidFill>
                <a:latin typeface="Calibri (MS)"/>
                <a:ea typeface="Calibri (MS)"/>
                <a:cs typeface="Calibri (MS)"/>
                <a:sym typeface="Calibri (MS)"/>
              </a:rPr>
              <a:t>Users are not provided with real-time guidance or explanations, leading to repeated mistakes and unsafe browsing behavior.</a:t>
            </a:r>
          </a:p>
          <a:p>
            <a:pPr algn="l" marL="690881" indent="-345440" lvl="1">
              <a:lnSpc>
                <a:spcPts val="4800"/>
              </a:lnSpc>
              <a:buFont typeface="Arial"/>
              <a:buChar char="•"/>
            </a:pPr>
            <a:r>
              <a:rPr lang="en-US" sz="3200">
                <a:solidFill>
                  <a:srgbClr val="000000"/>
                </a:solidFill>
                <a:latin typeface="Calibri (MS)"/>
                <a:ea typeface="Calibri (MS)"/>
                <a:cs typeface="Calibri (MS)"/>
                <a:sym typeface="Calibri (MS)"/>
              </a:rPr>
              <a:t>Therefore, a real-time preventive solution that also educates users while browsing is necessary to ensure safer web interactions.</a:t>
            </a:r>
          </a:p>
        </p:txBody>
      </p:sp>
      <p:sp>
        <p:nvSpPr>
          <p:cNvPr name="TextBox 9" id="9"/>
          <p:cNvSpPr txBox="true"/>
          <p:nvPr/>
        </p:nvSpPr>
        <p:spPr>
          <a:xfrm rot="0">
            <a:off x="669474" y="845010"/>
            <a:ext cx="8490861" cy="721071"/>
          </a:xfrm>
          <a:prstGeom prst="rect">
            <a:avLst/>
          </a:prstGeom>
        </p:spPr>
        <p:txBody>
          <a:bodyPr anchor="t" rtlCol="false" tIns="0" lIns="0" bIns="0" rIns="0">
            <a:spAutoFit/>
          </a:bodyPr>
          <a:lstStyle/>
          <a:p>
            <a:pPr algn="l">
              <a:lnSpc>
                <a:spcPts val="5400"/>
              </a:lnSpc>
            </a:pPr>
            <a:r>
              <a:rPr lang="en-US" sz="4500" b="true">
                <a:solidFill>
                  <a:srgbClr val="A20000"/>
                </a:solidFill>
                <a:latin typeface="Arimo Bold"/>
                <a:ea typeface="Arimo Bold"/>
                <a:cs typeface="Arimo Bold"/>
                <a:sym typeface="Arimo Bold"/>
              </a:rPr>
              <a:t>Need of Project </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8278587" y="9977571"/>
            <a:ext cx="10727874" cy="652329"/>
          </a:xfrm>
          <a:custGeom>
            <a:avLst/>
            <a:gdLst/>
            <a:ahLst/>
            <a:cxnLst/>
            <a:rect r="r" b="b" t="t" l="l"/>
            <a:pathLst>
              <a:path h="652329" w="10727874">
                <a:moveTo>
                  <a:pt x="10727874" y="652329"/>
                </a:moveTo>
                <a:lnTo>
                  <a:pt x="0" y="652329"/>
                </a:lnTo>
                <a:lnTo>
                  <a:pt x="0" y="0"/>
                </a:lnTo>
                <a:lnTo>
                  <a:pt x="10727874" y="0"/>
                </a:lnTo>
                <a:lnTo>
                  <a:pt x="10727874" y="652329"/>
                </a:lnTo>
                <a:close/>
              </a:path>
            </a:pathLst>
          </a:custGeom>
          <a:blipFill>
            <a:blip r:embed="rId3">
              <a:extLst>
                <a:ext uri="{96DAC541-7B7A-43D3-8B79-37D633B846F1}">
                  <asvg:svgBlip xmlns:asvg="http://schemas.microsoft.com/office/drawing/2016/SVG/main" r:embed="rId4"/>
                </a:ext>
              </a:extLst>
            </a:blip>
            <a:stretch>
              <a:fillRect l="0" t="-65279" r="0" b="-65279"/>
            </a:stretch>
          </a:blipFill>
        </p:spPr>
      </p:sp>
      <p:grpSp>
        <p:nvGrpSpPr>
          <p:cNvPr name="Group 3" id="3"/>
          <p:cNvGrpSpPr/>
          <p:nvPr/>
        </p:nvGrpSpPr>
        <p:grpSpPr>
          <a:xfrm rot="0">
            <a:off x="0" y="9976752"/>
            <a:ext cx="8441874" cy="604161"/>
            <a:chOff x="0" y="0"/>
            <a:chExt cx="11255832" cy="805548"/>
          </a:xfrm>
        </p:grpSpPr>
        <p:sp>
          <p:nvSpPr>
            <p:cNvPr name="Freeform 4" id="4"/>
            <p:cNvSpPr/>
            <p:nvPr/>
          </p:nvSpPr>
          <p:spPr>
            <a:xfrm flipH="false" flipV="false" rot="0">
              <a:off x="0" y="0"/>
              <a:ext cx="11255883" cy="805561"/>
            </a:xfrm>
            <a:custGeom>
              <a:avLst/>
              <a:gdLst/>
              <a:ahLst/>
              <a:cxnLst/>
              <a:rect r="r" b="b" t="t" l="l"/>
              <a:pathLst>
                <a:path h="805561" w="11255883">
                  <a:moveTo>
                    <a:pt x="0" y="0"/>
                  </a:moveTo>
                  <a:lnTo>
                    <a:pt x="11255883" y="0"/>
                  </a:lnTo>
                  <a:lnTo>
                    <a:pt x="11255883" y="805561"/>
                  </a:lnTo>
                  <a:lnTo>
                    <a:pt x="0" y="805561"/>
                  </a:lnTo>
                  <a:close/>
                </a:path>
              </a:pathLst>
            </a:custGeom>
            <a:solidFill>
              <a:srgbClr val="5B0003"/>
            </a:solidFill>
          </p:spPr>
        </p:sp>
      </p:grpSp>
      <p:sp>
        <p:nvSpPr>
          <p:cNvPr name="Freeform 5" id="5"/>
          <p:cNvSpPr/>
          <p:nvPr/>
        </p:nvSpPr>
        <p:spPr>
          <a:xfrm flipH="false" flipV="false" rot="0">
            <a:off x="-933298" y="-19050"/>
            <a:ext cx="10972800" cy="589950"/>
          </a:xfrm>
          <a:custGeom>
            <a:avLst/>
            <a:gdLst/>
            <a:ahLst/>
            <a:cxnLst/>
            <a:rect r="r" b="b" t="t" l="l"/>
            <a:pathLst>
              <a:path h="589950" w="10972800">
                <a:moveTo>
                  <a:pt x="0" y="0"/>
                </a:moveTo>
                <a:lnTo>
                  <a:pt x="10972800" y="0"/>
                </a:lnTo>
                <a:lnTo>
                  <a:pt x="10972800" y="589950"/>
                </a:lnTo>
                <a:lnTo>
                  <a:pt x="0" y="589950"/>
                </a:lnTo>
                <a:lnTo>
                  <a:pt x="0" y="0"/>
                </a:lnTo>
                <a:close/>
              </a:path>
            </a:pathLst>
          </a:custGeom>
          <a:blipFill>
            <a:blip r:embed="rId3">
              <a:extLst>
                <a:ext uri="{96DAC541-7B7A-43D3-8B79-37D633B846F1}">
                  <asvg:svgBlip xmlns:asvg="http://schemas.microsoft.com/office/drawing/2016/SVG/main" r:embed="rId4"/>
                </a:ext>
              </a:extLst>
            </a:blip>
            <a:stretch>
              <a:fillRect l="0" t="-80778" r="0" b="-80777"/>
            </a:stretch>
          </a:blipFill>
        </p:spPr>
      </p:sp>
      <p:grpSp>
        <p:nvGrpSpPr>
          <p:cNvPr name="Group 6" id="6"/>
          <p:cNvGrpSpPr/>
          <p:nvPr/>
        </p:nvGrpSpPr>
        <p:grpSpPr>
          <a:xfrm rot="0">
            <a:off x="9976761" y="-16326"/>
            <a:ext cx="8441874" cy="604161"/>
            <a:chOff x="0" y="0"/>
            <a:chExt cx="11255832" cy="805548"/>
          </a:xfrm>
        </p:grpSpPr>
        <p:sp>
          <p:nvSpPr>
            <p:cNvPr name="Freeform 7" id="7"/>
            <p:cNvSpPr/>
            <p:nvPr/>
          </p:nvSpPr>
          <p:spPr>
            <a:xfrm flipH="false" flipV="false" rot="0">
              <a:off x="0" y="0"/>
              <a:ext cx="11255883" cy="805561"/>
            </a:xfrm>
            <a:custGeom>
              <a:avLst/>
              <a:gdLst/>
              <a:ahLst/>
              <a:cxnLst/>
              <a:rect r="r" b="b" t="t" l="l"/>
              <a:pathLst>
                <a:path h="805561" w="11255883">
                  <a:moveTo>
                    <a:pt x="0" y="0"/>
                  </a:moveTo>
                  <a:lnTo>
                    <a:pt x="11255883" y="0"/>
                  </a:lnTo>
                  <a:lnTo>
                    <a:pt x="11255883" y="805561"/>
                  </a:lnTo>
                  <a:lnTo>
                    <a:pt x="0" y="805561"/>
                  </a:lnTo>
                  <a:close/>
                </a:path>
              </a:pathLst>
            </a:custGeom>
            <a:solidFill>
              <a:srgbClr val="5B0003"/>
            </a:solidFill>
          </p:spPr>
        </p:sp>
      </p:grpSp>
      <p:sp>
        <p:nvSpPr>
          <p:cNvPr name="TextBox 8" id="8"/>
          <p:cNvSpPr txBox="true"/>
          <p:nvPr/>
        </p:nvSpPr>
        <p:spPr>
          <a:xfrm rot="0">
            <a:off x="669474" y="845010"/>
            <a:ext cx="5079921" cy="714375"/>
          </a:xfrm>
          <a:prstGeom prst="rect">
            <a:avLst/>
          </a:prstGeom>
        </p:spPr>
        <p:txBody>
          <a:bodyPr anchor="t" rtlCol="false" tIns="0" lIns="0" bIns="0" rIns="0">
            <a:spAutoFit/>
          </a:bodyPr>
          <a:lstStyle/>
          <a:p>
            <a:pPr algn="l">
              <a:lnSpc>
                <a:spcPts val="5400"/>
              </a:lnSpc>
            </a:pPr>
            <a:r>
              <a:rPr lang="en-US" sz="4500" b="true">
                <a:solidFill>
                  <a:srgbClr val="A20000"/>
                </a:solidFill>
                <a:latin typeface="Arimo Bold"/>
                <a:ea typeface="Arimo Bold"/>
                <a:cs typeface="Arimo Bold"/>
                <a:sym typeface="Arimo Bold"/>
              </a:rPr>
              <a:t>Proposed Solution</a:t>
            </a:r>
          </a:p>
        </p:txBody>
      </p:sp>
      <p:sp>
        <p:nvSpPr>
          <p:cNvPr name="TextBox 9" id="9"/>
          <p:cNvSpPr txBox="true"/>
          <p:nvPr/>
        </p:nvSpPr>
        <p:spPr>
          <a:xfrm rot="0">
            <a:off x="220002" y="1689906"/>
            <a:ext cx="17823799" cy="7955280"/>
          </a:xfrm>
          <a:prstGeom prst="rect">
            <a:avLst/>
          </a:prstGeom>
        </p:spPr>
        <p:txBody>
          <a:bodyPr anchor="t" rtlCol="false" tIns="0" lIns="0" bIns="0" rIns="0">
            <a:spAutoFit/>
          </a:bodyPr>
          <a:lstStyle/>
          <a:p>
            <a:pPr algn="l" marL="690881" indent="-345440" lvl="1">
              <a:lnSpc>
                <a:spcPts val="4800"/>
              </a:lnSpc>
              <a:buFont typeface="Arial"/>
              <a:buChar char="•"/>
            </a:pPr>
            <a:r>
              <a:rPr lang="en-US" b="true" sz="3200">
                <a:solidFill>
                  <a:srgbClr val="000000"/>
                </a:solidFill>
                <a:latin typeface="Calibri (MS) Bold"/>
                <a:ea typeface="Calibri (MS) Bold"/>
                <a:cs typeface="Calibri (MS) Bold"/>
                <a:sym typeface="Calibri (MS) Bold"/>
              </a:rPr>
              <a:t>WebShield</a:t>
            </a:r>
            <a:r>
              <a:rPr lang="en-US" sz="3200">
                <a:solidFill>
                  <a:srgbClr val="000000"/>
                </a:solidFill>
                <a:latin typeface="Calibri (MS)"/>
                <a:ea typeface="Calibri (MS)"/>
                <a:cs typeface="Calibri (MS)"/>
                <a:sym typeface="Calibri (MS)"/>
              </a:rPr>
              <a:t> is an advanced AI-powered URL scanning and phishing detection platform designed to stop threats before the user clicks.</a:t>
            </a:r>
          </a:p>
          <a:p>
            <a:pPr algn="l" marL="690881" indent="-345440" lvl="1">
              <a:lnSpc>
                <a:spcPts val="4800"/>
              </a:lnSpc>
              <a:buFont typeface="Arial"/>
              <a:buChar char="•"/>
            </a:pPr>
            <a:r>
              <a:rPr lang="en-US" sz="3200">
                <a:solidFill>
                  <a:srgbClr val="000000"/>
                </a:solidFill>
                <a:latin typeface="Calibri (MS)"/>
                <a:ea typeface="Calibri (MS)"/>
                <a:cs typeface="Calibri (MS)"/>
                <a:sym typeface="Calibri (MS)"/>
              </a:rPr>
              <a:t>It uses a multi-engine security architecture that combines:</a:t>
            </a:r>
          </a:p>
          <a:p>
            <a:pPr algn="l" marL="690881" indent="-345440" lvl="1">
              <a:lnSpc>
                <a:spcPts val="4800"/>
              </a:lnSpc>
              <a:buAutoNum type="arabicPeriod" startAt="1"/>
            </a:pPr>
            <a:r>
              <a:rPr lang="en-US" b="true" sz="3200">
                <a:solidFill>
                  <a:srgbClr val="000000"/>
                </a:solidFill>
                <a:latin typeface="Calibri (MS) Bold"/>
                <a:ea typeface="Calibri (MS) Bold"/>
                <a:cs typeface="Calibri (MS) Bold"/>
                <a:sym typeface="Calibri (MS) Bold"/>
              </a:rPr>
              <a:t>Threat Intelligence (VirusTotal): </a:t>
            </a:r>
            <a:r>
              <a:rPr lang="en-US" sz="3200">
                <a:solidFill>
                  <a:srgbClr val="000000"/>
                </a:solidFill>
                <a:latin typeface="Calibri (MS)"/>
                <a:ea typeface="Calibri (MS)"/>
                <a:cs typeface="Calibri (MS)"/>
                <a:sym typeface="Calibri (MS)"/>
              </a:rPr>
              <a:t>Enriches every URL with reputation signals, known malware/phishing indicators, and community/vendor detections.</a:t>
            </a:r>
          </a:p>
          <a:p>
            <a:pPr algn="l" marL="690881" indent="-345440" lvl="1">
              <a:lnSpc>
                <a:spcPts val="4800"/>
              </a:lnSpc>
              <a:buAutoNum type="arabicPeriod" startAt="1"/>
            </a:pPr>
            <a:r>
              <a:rPr lang="en-US" b="true" sz="3200">
                <a:solidFill>
                  <a:srgbClr val="000000"/>
                </a:solidFill>
                <a:latin typeface="Calibri (MS) Bold"/>
                <a:ea typeface="Calibri (MS) Bold"/>
                <a:cs typeface="Calibri (MS) Bold"/>
                <a:sym typeface="Calibri (MS) Bold"/>
              </a:rPr>
              <a:t>Machine Learning Risk Scoring: </a:t>
            </a:r>
            <a:r>
              <a:rPr lang="en-US" sz="3200">
                <a:solidFill>
                  <a:srgbClr val="000000"/>
                </a:solidFill>
                <a:latin typeface="Calibri (MS)"/>
                <a:ea typeface="Calibri (MS)"/>
                <a:cs typeface="Calibri (MS)"/>
                <a:sym typeface="Calibri (MS)"/>
              </a:rPr>
              <a:t>Detects suspicious patterns using URL structure + domain signals + content/behavioral indicators, enabling fast detection even for previously unseen (zero-day) phishing links.</a:t>
            </a:r>
          </a:p>
          <a:p>
            <a:pPr algn="l" marL="690881" indent="-345440" lvl="1">
              <a:lnSpc>
                <a:spcPts val="4800"/>
              </a:lnSpc>
              <a:buAutoNum type="arabicPeriod" startAt="1"/>
            </a:pPr>
            <a:r>
              <a:rPr lang="en-US" b="true" sz="3200">
                <a:solidFill>
                  <a:srgbClr val="000000"/>
                </a:solidFill>
                <a:latin typeface="Calibri (MS) Bold"/>
                <a:ea typeface="Calibri (MS) Bold"/>
                <a:cs typeface="Calibri (MS) Bold"/>
                <a:sym typeface="Calibri (MS) Bold"/>
              </a:rPr>
              <a:t>LLM-Based Classification &amp; Explanation</a:t>
            </a:r>
            <a:r>
              <a:rPr lang="en-US" sz="3200">
                <a:solidFill>
                  <a:srgbClr val="000000"/>
                </a:solidFill>
                <a:latin typeface="Calibri (MS)"/>
                <a:ea typeface="Calibri (MS)"/>
                <a:cs typeface="Calibri (MS)"/>
                <a:sym typeface="Calibri (MS)"/>
              </a:rPr>
              <a:t> (Groq-powered)</a:t>
            </a:r>
          </a:p>
          <a:p>
            <a:pPr algn="l" marL="690881" indent="-345440" lvl="1">
              <a:lnSpc>
                <a:spcPts val="4800"/>
              </a:lnSpc>
              <a:buAutoNum type="arabicPeriod" startAt="1"/>
            </a:pPr>
            <a:r>
              <a:rPr lang="en-US" sz="3200">
                <a:solidFill>
                  <a:srgbClr val="000000"/>
                </a:solidFill>
                <a:latin typeface="Calibri (MS)"/>
                <a:ea typeface="Calibri (MS)"/>
                <a:cs typeface="Calibri (MS)"/>
                <a:sym typeface="Calibri (MS)"/>
              </a:rPr>
              <a:t>Produces a human-readable decision, explaining why a link is risky, summarizing key red flags, and providing actionable safety tips for users.</a:t>
            </a:r>
          </a:p>
          <a:p>
            <a:pPr algn="l" marL="690881" indent="-345440" lvl="1">
              <a:lnSpc>
                <a:spcPts val="4800"/>
              </a:lnSpc>
              <a:buFont typeface="Arial"/>
              <a:buChar char="•"/>
            </a:pPr>
            <a:r>
              <a:rPr lang="en-US" sz="3200">
                <a:solidFill>
                  <a:srgbClr val="000000"/>
                </a:solidFill>
                <a:latin typeface="Calibri (MS)"/>
                <a:ea typeface="Calibri (MS)"/>
                <a:cs typeface="Calibri (MS)"/>
                <a:sym typeface="Calibri (MS)"/>
              </a:rPr>
              <a:t> Extension: 2 Extensions provided with Normal extension: real-time web protection</a:t>
            </a:r>
          </a:p>
          <a:p>
            <a:pPr algn="l">
              <a:lnSpc>
                <a:spcPts val="4800"/>
              </a:lnSpc>
            </a:pPr>
            <a:r>
              <a:rPr lang="en-US" sz="3200">
                <a:solidFill>
                  <a:srgbClr val="000000"/>
                </a:solidFill>
                <a:latin typeface="Calibri (MS)"/>
                <a:ea typeface="Calibri (MS)"/>
                <a:cs typeface="Calibri (MS)"/>
                <a:sym typeface="Calibri (MS)"/>
              </a:rPr>
              <a:t>        </a:t>
            </a:r>
            <a:r>
              <a:rPr lang="en-US" sz="3200">
                <a:solidFill>
                  <a:srgbClr val="000000"/>
                </a:solidFill>
                <a:latin typeface="Calibri (MS)"/>
                <a:ea typeface="Calibri (MS)"/>
                <a:cs typeface="Calibri (MS)"/>
                <a:sym typeface="Calibri (MS)"/>
              </a:rPr>
              <a:t>and Gmail extension for gmail threats. UI</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8278587" y="9977571"/>
            <a:ext cx="10727874" cy="652329"/>
          </a:xfrm>
          <a:custGeom>
            <a:avLst/>
            <a:gdLst/>
            <a:ahLst/>
            <a:cxnLst/>
            <a:rect r="r" b="b" t="t" l="l"/>
            <a:pathLst>
              <a:path h="652329" w="10727874">
                <a:moveTo>
                  <a:pt x="10727874" y="652329"/>
                </a:moveTo>
                <a:lnTo>
                  <a:pt x="0" y="652329"/>
                </a:lnTo>
                <a:lnTo>
                  <a:pt x="0" y="0"/>
                </a:lnTo>
                <a:lnTo>
                  <a:pt x="10727874" y="0"/>
                </a:lnTo>
                <a:lnTo>
                  <a:pt x="10727874" y="652329"/>
                </a:lnTo>
                <a:close/>
              </a:path>
            </a:pathLst>
          </a:custGeom>
          <a:blipFill>
            <a:blip r:embed="rId3">
              <a:extLst>
                <a:ext uri="{96DAC541-7B7A-43D3-8B79-37D633B846F1}">
                  <asvg:svgBlip xmlns:asvg="http://schemas.microsoft.com/office/drawing/2016/SVG/main" r:embed="rId4"/>
                </a:ext>
              </a:extLst>
            </a:blip>
            <a:stretch>
              <a:fillRect l="0" t="-65279" r="0" b="-65279"/>
            </a:stretch>
          </a:blipFill>
        </p:spPr>
      </p:sp>
      <p:grpSp>
        <p:nvGrpSpPr>
          <p:cNvPr name="Group 3" id="3"/>
          <p:cNvGrpSpPr/>
          <p:nvPr/>
        </p:nvGrpSpPr>
        <p:grpSpPr>
          <a:xfrm rot="0">
            <a:off x="0" y="9976752"/>
            <a:ext cx="8441874" cy="604161"/>
            <a:chOff x="0" y="0"/>
            <a:chExt cx="11255832" cy="805548"/>
          </a:xfrm>
        </p:grpSpPr>
        <p:sp>
          <p:nvSpPr>
            <p:cNvPr name="Freeform 4" id="4"/>
            <p:cNvSpPr/>
            <p:nvPr/>
          </p:nvSpPr>
          <p:spPr>
            <a:xfrm flipH="false" flipV="false" rot="0">
              <a:off x="0" y="0"/>
              <a:ext cx="11255883" cy="805561"/>
            </a:xfrm>
            <a:custGeom>
              <a:avLst/>
              <a:gdLst/>
              <a:ahLst/>
              <a:cxnLst/>
              <a:rect r="r" b="b" t="t" l="l"/>
              <a:pathLst>
                <a:path h="805561" w="11255883">
                  <a:moveTo>
                    <a:pt x="0" y="0"/>
                  </a:moveTo>
                  <a:lnTo>
                    <a:pt x="11255883" y="0"/>
                  </a:lnTo>
                  <a:lnTo>
                    <a:pt x="11255883" y="805561"/>
                  </a:lnTo>
                  <a:lnTo>
                    <a:pt x="0" y="805561"/>
                  </a:lnTo>
                  <a:close/>
                </a:path>
              </a:pathLst>
            </a:custGeom>
            <a:solidFill>
              <a:srgbClr val="5B0003"/>
            </a:solidFill>
          </p:spPr>
        </p:sp>
      </p:grpSp>
      <p:sp>
        <p:nvSpPr>
          <p:cNvPr name="Freeform 5" id="5"/>
          <p:cNvSpPr/>
          <p:nvPr/>
        </p:nvSpPr>
        <p:spPr>
          <a:xfrm flipH="false" flipV="false" rot="0">
            <a:off x="-933298" y="-19050"/>
            <a:ext cx="10972800" cy="589950"/>
          </a:xfrm>
          <a:custGeom>
            <a:avLst/>
            <a:gdLst/>
            <a:ahLst/>
            <a:cxnLst/>
            <a:rect r="r" b="b" t="t" l="l"/>
            <a:pathLst>
              <a:path h="589950" w="10972800">
                <a:moveTo>
                  <a:pt x="0" y="0"/>
                </a:moveTo>
                <a:lnTo>
                  <a:pt x="10972800" y="0"/>
                </a:lnTo>
                <a:lnTo>
                  <a:pt x="10972800" y="589950"/>
                </a:lnTo>
                <a:lnTo>
                  <a:pt x="0" y="589950"/>
                </a:lnTo>
                <a:lnTo>
                  <a:pt x="0" y="0"/>
                </a:lnTo>
                <a:close/>
              </a:path>
            </a:pathLst>
          </a:custGeom>
          <a:blipFill>
            <a:blip r:embed="rId3">
              <a:extLst>
                <a:ext uri="{96DAC541-7B7A-43D3-8B79-37D633B846F1}">
                  <asvg:svgBlip xmlns:asvg="http://schemas.microsoft.com/office/drawing/2016/SVG/main" r:embed="rId4"/>
                </a:ext>
              </a:extLst>
            </a:blip>
            <a:stretch>
              <a:fillRect l="0" t="-80778" r="0" b="-80777"/>
            </a:stretch>
          </a:blipFill>
        </p:spPr>
      </p:sp>
      <p:grpSp>
        <p:nvGrpSpPr>
          <p:cNvPr name="Group 6" id="6"/>
          <p:cNvGrpSpPr/>
          <p:nvPr/>
        </p:nvGrpSpPr>
        <p:grpSpPr>
          <a:xfrm rot="0">
            <a:off x="9976761" y="-16326"/>
            <a:ext cx="8441874" cy="604161"/>
            <a:chOff x="0" y="0"/>
            <a:chExt cx="11255832" cy="805548"/>
          </a:xfrm>
        </p:grpSpPr>
        <p:sp>
          <p:nvSpPr>
            <p:cNvPr name="Freeform 7" id="7"/>
            <p:cNvSpPr/>
            <p:nvPr/>
          </p:nvSpPr>
          <p:spPr>
            <a:xfrm flipH="false" flipV="false" rot="0">
              <a:off x="0" y="0"/>
              <a:ext cx="11255883" cy="805561"/>
            </a:xfrm>
            <a:custGeom>
              <a:avLst/>
              <a:gdLst/>
              <a:ahLst/>
              <a:cxnLst/>
              <a:rect r="r" b="b" t="t" l="l"/>
              <a:pathLst>
                <a:path h="805561" w="11255883">
                  <a:moveTo>
                    <a:pt x="0" y="0"/>
                  </a:moveTo>
                  <a:lnTo>
                    <a:pt x="11255883" y="0"/>
                  </a:lnTo>
                  <a:lnTo>
                    <a:pt x="11255883" y="805561"/>
                  </a:lnTo>
                  <a:lnTo>
                    <a:pt x="0" y="805561"/>
                  </a:lnTo>
                  <a:close/>
                </a:path>
              </a:pathLst>
            </a:custGeom>
            <a:solidFill>
              <a:srgbClr val="5B0003"/>
            </a:solidFill>
          </p:spPr>
        </p:sp>
      </p:grpSp>
      <p:sp>
        <p:nvSpPr>
          <p:cNvPr name="TextBox 8" id="8"/>
          <p:cNvSpPr txBox="true"/>
          <p:nvPr/>
        </p:nvSpPr>
        <p:spPr>
          <a:xfrm rot="0">
            <a:off x="247709" y="1737531"/>
            <a:ext cx="9086813" cy="8315325"/>
          </a:xfrm>
          <a:prstGeom prst="rect">
            <a:avLst/>
          </a:prstGeom>
        </p:spPr>
        <p:txBody>
          <a:bodyPr anchor="t" rtlCol="false" tIns="0" lIns="0" bIns="0" rIns="0">
            <a:spAutoFit/>
          </a:bodyPr>
          <a:lstStyle/>
          <a:p>
            <a:pPr algn="l" marL="690881" indent="-345440" lvl="1">
              <a:lnSpc>
                <a:spcPts val="3840"/>
              </a:lnSpc>
              <a:buFont typeface="Arial"/>
              <a:buChar char="•"/>
            </a:pPr>
            <a:r>
              <a:rPr lang="en-US" sz="3200">
                <a:solidFill>
                  <a:srgbClr val="000000"/>
                </a:solidFill>
                <a:latin typeface="Calibri (MS)"/>
                <a:ea typeface="Calibri (MS)"/>
                <a:cs typeface="Calibri (MS)"/>
                <a:sym typeface="Calibri (MS)"/>
              </a:rPr>
              <a:t>WebShield — Advanced AI-Powered URL scanning and phishing detection platform.</a:t>
            </a:r>
          </a:p>
          <a:p>
            <a:pPr algn="l" marL="690881" indent="-345440" lvl="1">
              <a:lnSpc>
                <a:spcPts val="3840"/>
              </a:lnSpc>
              <a:buFont typeface="Arial"/>
              <a:buChar char="•"/>
            </a:pPr>
            <a:r>
              <a:rPr lang="en-US" sz="3200">
                <a:solidFill>
                  <a:srgbClr val="000000"/>
                </a:solidFill>
                <a:latin typeface="Calibri (MS)"/>
                <a:ea typeface="Calibri (MS)"/>
                <a:cs typeface="Calibri (MS)"/>
                <a:sym typeface="Calibri (MS)"/>
              </a:rPr>
              <a:t>A multi-engine URL security analysis system combining:</a:t>
            </a:r>
          </a:p>
          <a:p>
            <a:pPr algn="l" marL="1381761" indent="-460587" lvl="2">
              <a:lnSpc>
                <a:spcPts val="3840"/>
              </a:lnSpc>
              <a:buFont typeface="Arial"/>
              <a:buChar char="⚬"/>
            </a:pPr>
            <a:r>
              <a:rPr lang="en-US" sz="3200">
                <a:solidFill>
                  <a:srgbClr val="000000"/>
                </a:solidFill>
                <a:latin typeface="Calibri (MS)"/>
                <a:ea typeface="Calibri (MS)"/>
                <a:cs typeface="Calibri (MS)"/>
                <a:sym typeface="Calibri (MS)"/>
              </a:rPr>
              <a:t>VirusTotal threat intelligence</a:t>
            </a:r>
          </a:p>
          <a:p>
            <a:pPr algn="l" marL="1381761" indent="-460587" lvl="2">
              <a:lnSpc>
                <a:spcPts val="3840"/>
              </a:lnSpc>
              <a:buFont typeface="Arial"/>
              <a:buChar char="⚬"/>
            </a:pPr>
            <a:r>
              <a:rPr lang="en-US" sz="3200">
                <a:solidFill>
                  <a:srgbClr val="000000"/>
                </a:solidFill>
                <a:latin typeface="Calibri (MS)"/>
                <a:ea typeface="Calibri (MS)"/>
                <a:cs typeface="Calibri (MS)"/>
                <a:sym typeface="Calibri (MS)"/>
              </a:rPr>
              <a:t>ML-driven URL/content signals </a:t>
            </a:r>
          </a:p>
          <a:p>
            <a:pPr algn="l" marL="1381761" indent="-460587" lvl="2">
              <a:lnSpc>
                <a:spcPts val="3840"/>
              </a:lnSpc>
              <a:buFont typeface="Arial"/>
              <a:buChar char="⚬"/>
            </a:pPr>
            <a:r>
              <a:rPr lang="en-US" sz="3200">
                <a:solidFill>
                  <a:srgbClr val="000000"/>
                </a:solidFill>
                <a:latin typeface="Calibri (MS)"/>
                <a:ea typeface="Calibri (MS)"/>
                <a:cs typeface="Calibri (MS)"/>
                <a:sym typeface="Calibri (MS)"/>
              </a:rPr>
              <a:t>LLM-based classification + explanation using Groq </a:t>
            </a:r>
          </a:p>
          <a:p>
            <a:pPr algn="l" marL="690881" indent="-345440" lvl="1">
              <a:lnSpc>
                <a:spcPts val="3840"/>
              </a:lnSpc>
              <a:buFont typeface="Arial"/>
              <a:buChar char="•"/>
            </a:pPr>
            <a:r>
              <a:rPr lang="en-US" sz="3200">
                <a:solidFill>
                  <a:srgbClr val="000000"/>
                </a:solidFill>
                <a:latin typeface="Calibri (MS)"/>
                <a:ea typeface="Calibri (MS)"/>
                <a:cs typeface="Calibri (MS)"/>
                <a:sym typeface="Calibri (MS)"/>
              </a:rPr>
              <a:t>It analyzes URLs before user interaction</a:t>
            </a:r>
          </a:p>
          <a:p>
            <a:pPr algn="l" marL="690881" indent="-345440" lvl="1">
              <a:lnSpc>
                <a:spcPts val="3840"/>
              </a:lnSpc>
              <a:buFont typeface="Arial"/>
              <a:buChar char="•"/>
            </a:pPr>
            <a:r>
              <a:rPr lang="en-US" sz="3200">
                <a:solidFill>
                  <a:srgbClr val="000000"/>
                </a:solidFill>
                <a:latin typeface="Calibri (MS)"/>
                <a:ea typeface="Calibri (MS)"/>
                <a:cs typeface="Calibri (MS)"/>
                <a:sym typeface="Calibri (MS)"/>
              </a:rPr>
              <a:t>The system detects phishing, malware, and suspicious links instantly</a:t>
            </a:r>
          </a:p>
          <a:p>
            <a:pPr algn="l" marL="690881" indent="-345440" lvl="1">
              <a:lnSpc>
                <a:spcPts val="3840"/>
              </a:lnSpc>
              <a:buFont typeface="Arial"/>
              <a:buChar char="•"/>
            </a:pPr>
            <a:r>
              <a:rPr lang="en-US" sz="3200">
                <a:solidFill>
                  <a:srgbClr val="000000"/>
                </a:solidFill>
                <a:latin typeface="Calibri (MS)"/>
                <a:ea typeface="Calibri (MS)"/>
                <a:cs typeface="Calibri (MS)"/>
                <a:sym typeface="Calibri (MS)"/>
              </a:rPr>
              <a:t>Works as a web application and browser extension for both gmail and web</a:t>
            </a:r>
          </a:p>
          <a:p>
            <a:pPr algn="l" marL="690881" indent="-345440" lvl="1">
              <a:lnSpc>
                <a:spcPts val="3840"/>
              </a:lnSpc>
              <a:buFont typeface="Arial"/>
              <a:buChar char="•"/>
            </a:pPr>
            <a:r>
              <a:rPr lang="en-US" sz="3200">
                <a:solidFill>
                  <a:srgbClr val="000000"/>
                </a:solidFill>
                <a:latin typeface="Calibri (MS)"/>
                <a:ea typeface="Calibri (MS)"/>
                <a:cs typeface="Calibri (MS)"/>
                <a:sym typeface="Calibri (MS)"/>
              </a:rPr>
              <a:t>Provides clear risk classification with easy-to-understand explanations and tips on </a:t>
            </a:r>
          </a:p>
          <a:p>
            <a:pPr algn="l" marL="690881" indent="-345440" lvl="1">
              <a:lnSpc>
                <a:spcPts val="3840"/>
              </a:lnSpc>
              <a:buFont typeface="Arial"/>
              <a:buChar char="•"/>
            </a:pPr>
            <a:r>
              <a:rPr lang="en-US" sz="3200">
                <a:solidFill>
                  <a:srgbClr val="000000"/>
                </a:solidFill>
                <a:latin typeface="Calibri (MS)"/>
                <a:ea typeface="Calibri (MS)"/>
                <a:cs typeface="Calibri (MS)"/>
                <a:sym typeface="Calibri (MS)"/>
              </a:rPr>
              <a:t>how to stay away from threats.</a:t>
            </a:r>
          </a:p>
          <a:p>
            <a:pPr algn="ctr">
              <a:lnSpc>
                <a:spcPts val="3840"/>
              </a:lnSpc>
              <a:spcBef>
                <a:spcPct val="0"/>
              </a:spcBef>
            </a:pPr>
          </a:p>
        </p:txBody>
      </p:sp>
      <p:sp>
        <p:nvSpPr>
          <p:cNvPr name="Freeform 9" id="9"/>
          <p:cNvSpPr/>
          <p:nvPr/>
        </p:nvSpPr>
        <p:spPr>
          <a:xfrm flipH="false" flipV="false" rot="0">
            <a:off x="8668976" y="1367591"/>
            <a:ext cx="10013277" cy="7589918"/>
          </a:xfrm>
          <a:custGeom>
            <a:avLst/>
            <a:gdLst/>
            <a:ahLst/>
            <a:cxnLst/>
            <a:rect r="r" b="b" t="t" l="l"/>
            <a:pathLst>
              <a:path h="7589918" w="10013277">
                <a:moveTo>
                  <a:pt x="0" y="0"/>
                </a:moveTo>
                <a:lnTo>
                  <a:pt x="10013277" y="0"/>
                </a:lnTo>
                <a:lnTo>
                  <a:pt x="10013277" y="7589918"/>
                </a:lnTo>
                <a:lnTo>
                  <a:pt x="0" y="7589918"/>
                </a:lnTo>
                <a:lnTo>
                  <a:pt x="0" y="0"/>
                </a:lnTo>
                <a:close/>
              </a:path>
            </a:pathLst>
          </a:custGeom>
          <a:blipFill>
            <a:blip r:embed="rId5"/>
            <a:stretch>
              <a:fillRect l="0" t="0" r="0" b="-5213"/>
            </a:stretch>
          </a:blipFill>
        </p:spPr>
      </p:sp>
      <p:sp>
        <p:nvSpPr>
          <p:cNvPr name="TextBox 10" id="10"/>
          <p:cNvSpPr txBox="true"/>
          <p:nvPr/>
        </p:nvSpPr>
        <p:spPr>
          <a:xfrm rot="0">
            <a:off x="669474" y="845010"/>
            <a:ext cx="8490861" cy="721071"/>
          </a:xfrm>
          <a:prstGeom prst="rect">
            <a:avLst/>
          </a:prstGeom>
        </p:spPr>
        <p:txBody>
          <a:bodyPr anchor="t" rtlCol="false" tIns="0" lIns="0" bIns="0" rIns="0">
            <a:spAutoFit/>
          </a:bodyPr>
          <a:lstStyle/>
          <a:p>
            <a:pPr algn="l">
              <a:lnSpc>
                <a:spcPts val="5400"/>
              </a:lnSpc>
            </a:pPr>
            <a:r>
              <a:rPr lang="en-US" sz="4500" b="true">
                <a:solidFill>
                  <a:srgbClr val="A20000"/>
                </a:solidFill>
                <a:latin typeface="Arimo Bold"/>
                <a:ea typeface="Arimo Bold"/>
                <a:cs typeface="Arimo Bold"/>
                <a:sym typeface="Arimo Bold"/>
              </a:rPr>
              <a:t>Solution Overview</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8278587" y="9977571"/>
            <a:ext cx="10727874" cy="652329"/>
          </a:xfrm>
          <a:custGeom>
            <a:avLst/>
            <a:gdLst/>
            <a:ahLst/>
            <a:cxnLst/>
            <a:rect r="r" b="b" t="t" l="l"/>
            <a:pathLst>
              <a:path h="652329" w="10727874">
                <a:moveTo>
                  <a:pt x="10727874" y="652329"/>
                </a:moveTo>
                <a:lnTo>
                  <a:pt x="0" y="652329"/>
                </a:lnTo>
                <a:lnTo>
                  <a:pt x="0" y="0"/>
                </a:lnTo>
                <a:lnTo>
                  <a:pt x="10727874" y="0"/>
                </a:lnTo>
                <a:lnTo>
                  <a:pt x="10727874" y="652329"/>
                </a:lnTo>
                <a:close/>
              </a:path>
            </a:pathLst>
          </a:custGeom>
          <a:blipFill>
            <a:blip r:embed="rId3">
              <a:extLst>
                <a:ext uri="{96DAC541-7B7A-43D3-8B79-37D633B846F1}">
                  <asvg:svgBlip xmlns:asvg="http://schemas.microsoft.com/office/drawing/2016/SVG/main" r:embed="rId4"/>
                </a:ext>
              </a:extLst>
            </a:blip>
            <a:stretch>
              <a:fillRect l="0" t="-65279" r="0" b="-65279"/>
            </a:stretch>
          </a:blipFill>
        </p:spPr>
      </p:sp>
      <p:grpSp>
        <p:nvGrpSpPr>
          <p:cNvPr name="Group 3" id="3"/>
          <p:cNvGrpSpPr/>
          <p:nvPr/>
        </p:nvGrpSpPr>
        <p:grpSpPr>
          <a:xfrm rot="0">
            <a:off x="0" y="9976752"/>
            <a:ext cx="8441874" cy="604161"/>
            <a:chOff x="0" y="0"/>
            <a:chExt cx="11255832" cy="805548"/>
          </a:xfrm>
        </p:grpSpPr>
        <p:sp>
          <p:nvSpPr>
            <p:cNvPr name="Freeform 4" id="4"/>
            <p:cNvSpPr/>
            <p:nvPr/>
          </p:nvSpPr>
          <p:spPr>
            <a:xfrm flipH="false" flipV="false" rot="0">
              <a:off x="0" y="0"/>
              <a:ext cx="11255883" cy="805561"/>
            </a:xfrm>
            <a:custGeom>
              <a:avLst/>
              <a:gdLst/>
              <a:ahLst/>
              <a:cxnLst/>
              <a:rect r="r" b="b" t="t" l="l"/>
              <a:pathLst>
                <a:path h="805561" w="11255883">
                  <a:moveTo>
                    <a:pt x="0" y="0"/>
                  </a:moveTo>
                  <a:lnTo>
                    <a:pt x="11255883" y="0"/>
                  </a:lnTo>
                  <a:lnTo>
                    <a:pt x="11255883" y="805561"/>
                  </a:lnTo>
                  <a:lnTo>
                    <a:pt x="0" y="805561"/>
                  </a:lnTo>
                  <a:close/>
                </a:path>
              </a:pathLst>
            </a:custGeom>
            <a:solidFill>
              <a:srgbClr val="5B0003"/>
            </a:solidFill>
          </p:spPr>
        </p:sp>
      </p:grpSp>
      <p:sp>
        <p:nvSpPr>
          <p:cNvPr name="Freeform 5" id="5"/>
          <p:cNvSpPr/>
          <p:nvPr/>
        </p:nvSpPr>
        <p:spPr>
          <a:xfrm flipH="false" flipV="false" rot="0">
            <a:off x="-933298" y="-19050"/>
            <a:ext cx="10972800" cy="589950"/>
          </a:xfrm>
          <a:custGeom>
            <a:avLst/>
            <a:gdLst/>
            <a:ahLst/>
            <a:cxnLst/>
            <a:rect r="r" b="b" t="t" l="l"/>
            <a:pathLst>
              <a:path h="589950" w="10972800">
                <a:moveTo>
                  <a:pt x="0" y="0"/>
                </a:moveTo>
                <a:lnTo>
                  <a:pt x="10972800" y="0"/>
                </a:lnTo>
                <a:lnTo>
                  <a:pt x="10972800" y="589950"/>
                </a:lnTo>
                <a:lnTo>
                  <a:pt x="0" y="589950"/>
                </a:lnTo>
                <a:lnTo>
                  <a:pt x="0" y="0"/>
                </a:lnTo>
                <a:close/>
              </a:path>
            </a:pathLst>
          </a:custGeom>
          <a:blipFill>
            <a:blip r:embed="rId3">
              <a:extLst>
                <a:ext uri="{96DAC541-7B7A-43D3-8B79-37D633B846F1}">
                  <asvg:svgBlip xmlns:asvg="http://schemas.microsoft.com/office/drawing/2016/SVG/main" r:embed="rId4"/>
                </a:ext>
              </a:extLst>
            </a:blip>
            <a:stretch>
              <a:fillRect l="0" t="-80778" r="0" b="-80777"/>
            </a:stretch>
          </a:blipFill>
        </p:spPr>
      </p:sp>
      <p:grpSp>
        <p:nvGrpSpPr>
          <p:cNvPr name="Group 6" id="6"/>
          <p:cNvGrpSpPr/>
          <p:nvPr/>
        </p:nvGrpSpPr>
        <p:grpSpPr>
          <a:xfrm rot="0">
            <a:off x="9976761" y="-16326"/>
            <a:ext cx="8441874" cy="604161"/>
            <a:chOff x="0" y="0"/>
            <a:chExt cx="11255832" cy="805548"/>
          </a:xfrm>
        </p:grpSpPr>
        <p:sp>
          <p:nvSpPr>
            <p:cNvPr name="Freeform 7" id="7"/>
            <p:cNvSpPr/>
            <p:nvPr/>
          </p:nvSpPr>
          <p:spPr>
            <a:xfrm flipH="false" flipV="false" rot="0">
              <a:off x="0" y="0"/>
              <a:ext cx="11255883" cy="805561"/>
            </a:xfrm>
            <a:custGeom>
              <a:avLst/>
              <a:gdLst/>
              <a:ahLst/>
              <a:cxnLst/>
              <a:rect r="r" b="b" t="t" l="l"/>
              <a:pathLst>
                <a:path h="805561" w="11255883">
                  <a:moveTo>
                    <a:pt x="0" y="0"/>
                  </a:moveTo>
                  <a:lnTo>
                    <a:pt x="11255883" y="0"/>
                  </a:lnTo>
                  <a:lnTo>
                    <a:pt x="11255883" y="805561"/>
                  </a:lnTo>
                  <a:lnTo>
                    <a:pt x="0" y="805561"/>
                  </a:lnTo>
                  <a:close/>
                </a:path>
              </a:pathLst>
            </a:custGeom>
            <a:solidFill>
              <a:srgbClr val="5B0003"/>
            </a:solidFill>
          </p:spPr>
        </p:sp>
      </p:grpSp>
      <p:sp>
        <p:nvSpPr>
          <p:cNvPr name="Freeform 8" id="8"/>
          <p:cNvSpPr/>
          <p:nvPr/>
        </p:nvSpPr>
        <p:spPr>
          <a:xfrm flipH="false" flipV="false" rot="0">
            <a:off x="8441874" y="1124334"/>
            <a:ext cx="10238558" cy="8376853"/>
          </a:xfrm>
          <a:custGeom>
            <a:avLst/>
            <a:gdLst/>
            <a:ahLst/>
            <a:cxnLst/>
            <a:rect r="r" b="b" t="t" l="l"/>
            <a:pathLst>
              <a:path h="8376853" w="10238558">
                <a:moveTo>
                  <a:pt x="0" y="0"/>
                </a:moveTo>
                <a:lnTo>
                  <a:pt x="10238558" y="0"/>
                </a:lnTo>
                <a:lnTo>
                  <a:pt x="10238558" y="8376854"/>
                </a:lnTo>
                <a:lnTo>
                  <a:pt x="0" y="8376854"/>
                </a:lnTo>
                <a:lnTo>
                  <a:pt x="0" y="0"/>
                </a:lnTo>
                <a:close/>
              </a:path>
            </a:pathLst>
          </a:custGeom>
          <a:blipFill>
            <a:blip r:embed="rId5"/>
            <a:stretch>
              <a:fillRect l="-1493" t="0" r="-1493" b="0"/>
            </a:stretch>
          </a:blipFill>
        </p:spPr>
      </p:sp>
      <p:sp>
        <p:nvSpPr>
          <p:cNvPr name="TextBox 9" id="9"/>
          <p:cNvSpPr txBox="true"/>
          <p:nvPr/>
        </p:nvSpPr>
        <p:spPr>
          <a:xfrm rot="0">
            <a:off x="682409" y="768172"/>
            <a:ext cx="12017826" cy="721071"/>
          </a:xfrm>
          <a:prstGeom prst="rect">
            <a:avLst/>
          </a:prstGeom>
        </p:spPr>
        <p:txBody>
          <a:bodyPr anchor="t" rtlCol="false" tIns="0" lIns="0" bIns="0" rIns="0">
            <a:spAutoFit/>
          </a:bodyPr>
          <a:lstStyle/>
          <a:p>
            <a:pPr algn="l">
              <a:lnSpc>
                <a:spcPts val="5400"/>
              </a:lnSpc>
            </a:pPr>
            <a:r>
              <a:rPr lang="en-US" sz="4500" b="true">
                <a:solidFill>
                  <a:srgbClr val="A20000"/>
                </a:solidFill>
                <a:latin typeface="Arimo Bold"/>
                <a:ea typeface="Arimo Bold"/>
                <a:cs typeface="Arimo Bold"/>
                <a:sym typeface="Arimo Bold"/>
              </a:rPr>
              <a:t>Technology used</a:t>
            </a:r>
          </a:p>
        </p:txBody>
      </p:sp>
      <p:sp>
        <p:nvSpPr>
          <p:cNvPr name="TextBox 10" id="10"/>
          <p:cNvSpPr txBox="true"/>
          <p:nvPr/>
        </p:nvSpPr>
        <p:spPr>
          <a:xfrm rot="0">
            <a:off x="682409" y="1712185"/>
            <a:ext cx="8803281" cy="8591550"/>
          </a:xfrm>
          <a:prstGeom prst="rect">
            <a:avLst/>
          </a:prstGeom>
        </p:spPr>
        <p:txBody>
          <a:bodyPr anchor="t" rtlCol="false" tIns="0" lIns="0" bIns="0" rIns="0">
            <a:spAutoFit/>
          </a:bodyPr>
          <a:lstStyle/>
          <a:p>
            <a:pPr algn="l">
              <a:lnSpc>
                <a:spcPts val="2999"/>
              </a:lnSpc>
              <a:spcBef>
                <a:spcPct val="0"/>
              </a:spcBef>
            </a:pPr>
            <a:r>
              <a:rPr lang="en-US" b="true" sz="2499">
                <a:solidFill>
                  <a:srgbClr val="000000"/>
                </a:solidFill>
                <a:latin typeface="Calibri (MS) Bold"/>
                <a:ea typeface="Calibri (MS) Bold"/>
                <a:cs typeface="Calibri (MS) Bold"/>
                <a:sym typeface="Calibri (MS) Bold"/>
              </a:rPr>
              <a:t>BACKEND (Server/API) :</a:t>
            </a:r>
          </a:p>
          <a:p>
            <a:pPr algn="l">
              <a:lnSpc>
                <a:spcPts val="2999"/>
              </a:lnSpc>
              <a:spcBef>
                <a:spcPct val="0"/>
              </a:spcBef>
            </a:pPr>
            <a:r>
              <a:rPr lang="en-US" sz="2499">
                <a:solidFill>
                  <a:srgbClr val="000000"/>
                </a:solidFill>
                <a:latin typeface="Calibri (MS)"/>
                <a:ea typeface="Calibri (MS)"/>
                <a:cs typeface="Calibri (MS)"/>
                <a:sym typeface="Calibri (MS)"/>
              </a:rPr>
              <a:t>Language: Python</a:t>
            </a:r>
          </a:p>
          <a:p>
            <a:pPr algn="l">
              <a:lnSpc>
                <a:spcPts val="2999"/>
              </a:lnSpc>
              <a:spcBef>
                <a:spcPct val="0"/>
              </a:spcBef>
            </a:pPr>
            <a:r>
              <a:rPr lang="en-US" sz="2499">
                <a:solidFill>
                  <a:srgbClr val="000000"/>
                </a:solidFill>
                <a:latin typeface="Calibri (MS)"/>
                <a:ea typeface="Calibri (MS)"/>
                <a:cs typeface="Calibri (MS)"/>
                <a:sym typeface="Calibri (MS)"/>
              </a:rPr>
              <a:t>Framework: FastAPI</a:t>
            </a:r>
          </a:p>
          <a:p>
            <a:pPr algn="l">
              <a:lnSpc>
                <a:spcPts val="2999"/>
              </a:lnSpc>
              <a:spcBef>
                <a:spcPct val="0"/>
              </a:spcBef>
            </a:pPr>
            <a:r>
              <a:rPr lang="en-US" sz="2499">
                <a:solidFill>
                  <a:srgbClr val="000000"/>
                </a:solidFill>
                <a:latin typeface="Calibri (MS)"/>
                <a:ea typeface="Calibri (MS)"/>
                <a:cs typeface="Calibri (MS)"/>
                <a:sym typeface="Calibri (MS)"/>
              </a:rPr>
              <a:t>Server: Uvicorn (ASGI)</a:t>
            </a:r>
          </a:p>
          <a:p>
            <a:pPr algn="l">
              <a:lnSpc>
                <a:spcPts val="2999"/>
              </a:lnSpc>
              <a:spcBef>
                <a:spcPct val="0"/>
              </a:spcBef>
            </a:pPr>
            <a:r>
              <a:rPr lang="en-US" sz="2499">
                <a:solidFill>
                  <a:srgbClr val="000000"/>
                </a:solidFill>
                <a:latin typeface="Calibri (MS)"/>
                <a:ea typeface="Calibri (MS)"/>
                <a:cs typeface="Calibri (MS)"/>
                <a:sym typeface="Calibri (MS)"/>
              </a:rPr>
              <a:t>Database: MySQL, ChromaDB.</a:t>
            </a:r>
          </a:p>
          <a:p>
            <a:pPr algn="l">
              <a:lnSpc>
                <a:spcPts val="2999"/>
              </a:lnSpc>
              <a:spcBef>
                <a:spcPct val="0"/>
              </a:spcBef>
            </a:pPr>
            <a:r>
              <a:rPr lang="en-US" sz="2499">
                <a:solidFill>
                  <a:srgbClr val="000000"/>
                </a:solidFill>
                <a:latin typeface="Calibri (MS)"/>
                <a:ea typeface="Calibri (MS)"/>
                <a:cs typeface="Calibri (MS)"/>
                <a:sym typeface="Calibri (MS)"/>
              </a:rPr>
              <a:t>ORM: SQLAlchemy + mysql-connector-python</a:t>
            </a:r>
          </a:p>
          <a:p>
            <a:pPr algn="l">
              <a:lnSpc>
                <a:spcPts val="2999"/>
              </a:lnSpc>
              <a:spcBef>
                <a:spcPct val="0"/>
              </a:spcBef>
            </a:pPr>
            <a:r>
              <a:rPr lang="en-US" sz="2499">
                <a:solidFill>
                  <a:srgbClr val="000000"/>
                </a:solidFill>
                <a:latin typeface="Calibri (MS)"/>
                <a:ea typeface="Calibri (MS)"/>
                <a:cs typeface="Calibri (MS)"/>
                <a:sym typeface="Calibri (MS)"/>
              </a:rPr>
              <a:t>Auth: PyJWT, passlib, bcrypt</a:t>
            </a:r>
          </a:p>
          <a:p>
            <a:pPr algn="l">
              <a:lnSpc>
                <a:spcPts val="2999"/>
              </a:lnSpc>
              <a:spcBef>
                <a:spcPct val="0"/>
              </a:spcBef>
            </a:pPr>
          </a:p>
          <a:p>
            <a:pPr algn="l">
              <a:lnSpc>
                <a:spcPts val="2999"/>
              </a:lnSpc>
              <a:spcBef>
                <a:spcPct val="0"/>
              </a:spcBef>
            </a:pPr>
            <a:r>
              <a:rPr lang="en-US" b="true" sz="2499">
                <a:solidFill>
                  <a:srgbClr val="000000"/>
                </a:solidFill>
                <a:latin typeface="Calibri (MS) Bold"/>
                <a:ea typeface="Calibri (MS) Bold"/>
                <a:cs typeface="Calibri (MS) Bold"/>
                <a:sym typeface="Calibri (MS) Bold"/>
              </a:rPr>
              <a:t>Frontend :</a:t>
            </a:r>
          </a:p>
          <a:p>
            <a:pPr algn="l">
              <a:lnSpc>
                <a:spcPts val="2999"/>
              </a:lnSpc>
              <a:spcBef>
                <a:spcPct val="0"/>
              </a:spcBef>
            </a:pPr>
            <a:r>
              <a:rPr lang="en-US" sz="2499">
                <a:solidFill>
                  <a:srgbClr val="000000"/>
                </a:solidFill>
                <a:latin typeface="Calibri (MS)"/>
                <a:ea typeface="Calibri (MS)"/>
                <a:cs typeface="Calibri (MS)"/>
                <a:sym typeface="Calibri (MS)"/>
              </a:rPr>
              <a:t>HTML5 + CSS3 + Vanilla JavaScript</a:t>
            </a:r>
          </a:p>
          <a:p>
            <a:pPr algn="l">
              <a:lnSpc>
                <a:spcPts val="2999"/>
              </a:lnSpc>
              <a:spcBef>
                <a:spcPct val="0"/>
              </a:spcBef>
            </a:pPr>
            <a:r>
              <a:rPr lang="en-US" sz="2499">
                <a:solidFill>
                  <a:srgbClr val="000000"/>
                </a:solidFill>
                <a:latin typeface="Calibri (MS)"/>
                <a:ea typeface="Calibri (MS)"/>
                <a:cs typeface="Calibri (MS)"/>
                <a:sym typeface="Calibri (MS)"/>
              </a:rPr>
              <a:t>PWA Support: manifest.json, service-worker.js</a:t>
            </a:r>
          </a:p>
          <a:p>
            <a:pPr algn="l">
              <a:lnSpc>
                <a:spcPts val="2999"/>
              </a:lnSpc>
              <a:spcBef>
                <a:spcPct val="0"/>
              </a:spcBef>
            </a:pPr>
          </a:p>
          <a:p>
            <a:pPr algn="l">
              <a:lnSpc>
                <a:spcPts val="2999"/>
              </a:lnSpc>
              <a:spcBef>
                <a:spcPct val="0"/>
              </a:spcBef>
            </a:pPr>
            <a:r>
              <a:rPr lang="en-US" b="true" sz="2499">
                <a:solidFill>
                  <a:srgbClr val="000000"/>
                </a:solidFill>
                <a:latin typeface="Calibri (MS) Bold"/>
                <a:ea typeface="Calibri (MS) Bold"/>
                <a:cs typeface="Calibri (MS) Bold"/>
                <a:sym typeface="Calibri (MS) Bold"/>
              </a:rPr>
              <a:t>BROWSER EXTENSION</a:t>
            </a:r>
          </a:p>
          <a:p>
            <a:pPr algn="l">
              <a:lnSpc>
                <a:spcPts val="2999"/>
              </a:lnSpc>
              <a:spcBef>
                <a:spcPct val="0"/>
              </a:spcBef>
            </a:pPr>
            <a:r>
              <a:rPr lang="en-US" sz="2499">
                <a:solidFill>
                  <a:srgbClr val="000000"/>
                </a:solidFill>
                <a:latin typeface="Calibri (MS)"/>
                <a:ea typeface="Calibri (MS)"/>
                <a:cs typeface="Calibri (MS)"/>
                <a:sym typeface="Calibri (MS)"/>
              </a:rPr>
              <a:t>Platform: Chrome/Chromium (Manifest V3)</a:t>
            </a:r>
          </a:p>
          <a:p>
            <a:pPr algn="l">
              <a:lnSpc>
                <a:spcPts val="2999"/>
              </a:lnSpc>
              <a:spcBef>
                <a:spcPct val="0"/>
              </a:spcBef>
            </a:pPr>
            <a:r>
              <a:rPr lang="en-US" sz="2499">
                <a:solidFill>
                  <a:srgbClr val="000000"/>
                </a:solidFill>
                <a:latin typeface="Calibri (MS)"/>
                <a:ea typeface="Calibri (MS)"/>
                <a:cs typeface="Calibri (MS)"/>
                <a:sym typeface="Calibri (MS)"/>
              </a:rPr>
              <a:t>APIs: chrome.storage, chrome.tabs, chrome.notifications, chrome.contextMenus, activeTab</a:t>
            </a:r>
          </a:p>
          <a:p>
            <a:pPr algn="l">
              <a:lnSpc>
                <a:spcPts val="2999"/>
              </a:lnSpc>
              <a:spcBef>
                <a:spcPct val="0"/>
              </a:spcBef>
            </a:pPr>
          </a:p>
          <a:p>
            <a:pPr algn="l">
              <a:lnSpc>
                <a:spcPts val="2999"/>
              </a:lnSpc>
              <a:spcBef>
                <a:spcPct val="0"/>
              </a:spcBef>
            </a:pPr>
            <a:r>
              <a:rPr lang="en-US" b="true" sz="2499">
                <a:solidFill>
                  <a:srgbClr val="000000"/>
                </a:solidFill>
                <a:latin typeface="Calibri (MS) Bold"/>
                <a:ea typeface="Calibri (MS) Bold"/>
                <a:cs typeface="Calibri (MS) Bold"/>
                <a:sym typeface="Calibri (MS) Bold"/>
              </a:rPr>
              <a:t>MACHINE LEARNING / AI</a:t>
            </a:r>
          </a:p>
          <a:p>
            <a:pPr algn="l">
              <a:lnSpc>
                <a:spcPts val="2999"/>
              </a:lnSpc>
              <a:spcBef>
                <a:spcPct val="0"/>
              </a:spcBef>
            </a:pPr>
            <a:r>
              <a:rPr lang="en-US" sz="2499">
                <a:solidFill>
                  <a:srgbClr val="000000"/>
                </a:solidFill>
                <a:latin typeface="Calibri (MS)"/>
                <a:ea typeface="Calibri (MS)"/>
                <a:cs typeface="Calibri (MS)"/>
                <a:sym typeface="Calibri (MS)"/>
              </a:rPr>
              <a:t>ML Core: scikit-learn, numpy, scipy, pandas, joblib</a:t>
            </a:r>
          </a:p>
          <a:p>
            <a:pPr algn="l">
              <a:lnSpc>
                <a:spcPts val="2999"/>
              </a:lnSpc>
              <a:spcBef>
                <a:spcPct val="0"/>
              </a:spcBef>
            </a:pPr>
            <a:r>
              <a:rPr lang="en-US" sz="2499">
                <a:solidFill>
                  <a:srgbClr val="000000"/>
                </a:solidFill>
                <a:latin typeface="Calibri (MS)"/>
                <a:ea typeface="Calibri (MS)"/>
                <a:cs typeface="Calibri (MS)"/>
                <a:sym typeface="Calibri (MS)"/>
              </a:rPr>
              <a:t>NLP: transformers, sentencepiece, accelerate</a:t>
            </a:r>
          </a:p>
          <a:p>
            <a:pPr algn="l">
              <a:lnSpc>
                <a:spcPts val="2999"/>
              </a:lnSpc>
              <a:spcBef>
                <a:spcPct val="0"/>
              </a:spcBef>
            </a:pPr>
            <a:r>
              <a:rPr lang="en-US" sz="2499">
                <a:solidFill>
                  <a:srgbClr val="000000"/>
                </a:solidFill>
                <a:latin typeface="Calibri (MS)"/>
                <a:ea typeface="Calibri (MS)"/>
                <a:cs typeface="Calibri (MS)"/>
                <a:sym typeface="Calibri (MS)"/>
              </a:rPr>
              <a:t>Content Parsing: beautifulsoup4</a:t>
            </a:r>
          </a:p>
          <a:p>
            <a:pPr algn="l">
              <a:lnSpc>
                <a:spcPts val="2999"/>
              </a:lnSpc>
              <a:spcBef>
                <a:spcPct val="0"/>
              </a:spcBef>
            </a:pPr>
          </a:p>
          <a:p>
            <a:pPr algn="l">
              <a:lnSpc>
                <a:spcPts val="2999"/>
              </a:lnSpc>
              <a:spcBef>
                <a:spcPct val="0"/>
              </a:spcBef>
            </a:pPr>
          </a:p>
        </p:txBody>
      </p:sp>
      <p:sp>
        <p:nvSpPr>
          <p:cNvPr name="TextBox 11" id="11"/>
          <p:cNvSpPr txBox="true"/>
          <p:nvPr/>
        </p:nvSpPr>
        <p:spPr>
          <a:xfrm rot="0">
            <a:off x="5448605" y="1441618"/>
            <a:ext cx="4590898" cy="1905000"/>
          </a:xfrm>
          <a:prstGeom prst="rect">
            <a:avLst/>
          </a:prstGeom>
        </p:spPr>
        <p:txBody>
          <a:bodyPr anchor="t" rtlCol="false" tIns="0" lIns="0" bIns="0" rIns="0">
            <a:spAutoFit/>
          </a:bodyPr>
          <a:lstStyle/>
          <a:p>
            <a:pPr algn="l">
              <a:lnSpc>
                <a:spcPts val="2999"/>
              </a:lnSpc>
            </a:pPr>
          </a:p>
          <a:p>
            <a:pPr algn="l">
              <a:lnSpc>
                <a:spcPts val="2999"/>
              </a:lnSpc>
              <a:spcBef>
                <a:spcPct val="0"/>
              </a:spcBef>
            </a:pPr>
            <a:r>
              <a:rPr lang="en-US" b="true" sz="2499">
                <a:solidFill>
                  <a:srgbClr val="000000"/>
                </a:solidFill>
                <a:latin typeface="Calibri (MS) Bold"/>
                <a:ea typeface="Calibri (MS) Bold"/>
                <a:cs typeface="Calibri (MS) Bold"/>
                <a:sym typeface="Calibri (MS) Bold"/>
              </a:rPr>
              <a:t> </a:t>
            </a:r>
            <a:r>
              <a:rPr lang="en-US" b="true" sz="2499">
                <a:solidFill>
                  <a:srgbClr val="000000"/>
                </a:solidFill>
                <a:latin typeface="Calibri (MS) Bold"/>
                <a:ea typeface="Calibri (MS) Bold"/>
                <a:cs typeface="Calibri (MS) Bold"/>
                <a:sym typeface="Calibri (MS) Bold"/>
              </a:rPr>
              <a:t>INTEGRATIONS</a:t>
            </a:r>
          </a:p>
          <a:p>
            <a:pPr algn="l">
              <a:lnSpc>
                <a:spcPts val="2999"/>
              </a:lnSpc>
              <a:spcBef>
                <a:spcPct val="0"/>
              </a:spcBef>
            </a:pPr>
            <a:r>
              <a:rPr lang="en-US" sz="2499">
                <a:solidFill>
                  <a:srgbClr val="000000"/>
                </a:solidFill>
                <a:latin typeface="Calibri (MS)"/>
                <a:ea typeface="Calibri (MS)"/>
                <a:cs typeface="Calibri (MS)"/>
                <a:sym typeface="Calibri (MS)"/>
              </a:rPr>
              <a:t>VirusTotal API (threat intelligence)</a:t>
            </a:r>
          </a:p>
          <a:p>
            <a:pPr algn="l">
              <a:lnSpc>
                <a:spcPts val="2999"/>
              </a:lnSpc>
              <a:spcBef>
                <a:spcPct val="0"/>
              </a:spcBef>
            </a:pPr>
            <a:r>
              <a:rPr lang="en-US" sz="2499">
                <a:solidFill>
                  <a:srgbClr val="000000"/>
                </a:solidFill>
                <a:latin typeface="Calibri (MS)"/>
                <a:ea typeface="Calibri (MS)"/>
                <a:cs typeface="Calibri (MS)"/>
                <a:sym typeface="Calibri (MS)"/>
              </a:rPr>
              <a:t>Groq API (LLM Explainations)</a:t>
            </a:r>
          </a:p>
          <a:p>
            <a:pPr algn="l">
              <a:lnSpc>
                <a:spcPts val="2999"/>
              </a:lnSpc>
              <a:spcBef>
                <a:spcPct val="0"/>
              </a:spcBef>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8278587" y="9977571"/>
            <a:ext cx="10727874" cy="652329"/>
          </a:xfrm>
          <a:custGeom>
            <a:avLst/>
            <a:gdLst/>
            <a:ahLst/>
            <a:cxnLst/>
            <a:rect r="r" b="b" t="t" l="l"/>
            <a:pathLst>
              <a:path h="652329" w="10727874">
                <a:moveTo>
                  <a:pt x="10727874" y="652329"/>
                </a:moveTo>
                <a:lnTo>
                  <a:pt x="0" y="652329"/>
                </a:lnTo>
                <a:lnTo>
                  <a:pt x="0" y="0"/>
                </a:lnTo>
                <a:lnTo>
                  <a:pt x="10727874" y="0"/>
                </a:lnTo>
                <a:lnTo>
                  <a:pt x="10727874" y="652329"/>
                </a:lnTo>
                <a:close/>
              </a:path>
            </a:pathLst>
          </a:custGeom>
          <a:blipFill>
            <a:blip r:embed="rId3">
              <a:extLst>
                <a:ext uri="{96DAC541-7B7A-43D3-8B79-37D633B846F1}">
                  <asvg:svgBlip xmlns:asvg="http://schemas.microsoft.com/office/drawing/2016/SVG/main" r:embed="rId4"/>
                </a:ext>
              </a:extLst>
            </a:blip>
            <a:stretch>
              <a:fillRect l="0" t="-65279" r="0" b="-65279"/>
            </a:stretch>
          </a:blipFill>
        </p:spPr>
      </p:sp>
      <p:grpSp>
        <p:nvGrpSpPr>
          <p:cNvPr name="Group 3" id="3"/>
          <p:cNvGrpSpPr/>
          <p:nvPr/>
        </p:nvGrpSpPr>
        <p:grpSpPr>
          <a:xfrm rot="0">
            <a:off x="0" y="9976752"/>
            <a:ext cx="8441874" cy="604161"/>
            <a:chOff x="0" y="0"/>
            <a:chExt cx="11255832" cy="805548"/>
          </a:xfrm>
        </p:grpSpPr>
        <p:sp>
          <p:nvSpPr>
            <p:cNvPr name="Freeform 4" id="4"/>
            <p:cNvSpPr/>
            <p:nvPr/>
          </p:nvSpPr>
          <p:spPr>
            <a:xfrm flipH="false" flipV="false" rot="0">
              <a:off x="0" y="0"/>
              <a:ext cx="11255883" cy="805561"/>
            </a:xfrm>
            <a:custGeom>
              <a:avLst/>
              <a:gdLst/>
              <a:ahLst/>
              <a:cxnLst/>
              <a:rect r="r" b="b" t="t" l="l"/>
              <a:pathLst>
                <a:path h="805561" w="11255883">
                  <a:moveTo>
                    <a:pt x="0" y="0"/>
                  </a:moveTo>
                  <a:lnTo>
                    <a:pt x="11255883" y="0"/>
                  </a:lnTo>
                  <a:lnTo>
                    <a:pt x="11255883" y="805561"/>
                  </a:lnTo>
                  <a:lnTo>
                    <a:pt x="0" y="805561"/>
                  </a:lnTo>
                  <a:close/>
                </a:path>
              </a:pathLst>
            </a:custGeom>
            <a:solidFill>
              <a:srgbClr val="5B0003"/>
            </a:solidFill>
          </p:spPr>
        </p:sp>
      </p:grpSp>
      <p:sp>
        <p:nvSpPr>
          <p:cNvPr name="Freeform 5" id="5"/>
          <p:cNvSpPr/>
          <p:nvPr/>
        </p:nvSpPr>
        <p:spPr>
          <a:xfrm flipH="false" flipV="false" rot="0">
            <a:off x="-933298" y="-19050"/>
            <a:ext cx="10972800" cy="589950"/>
          </a:xfrm>
          <a:custGeom>
            <a:avLst/>
            <a:gdLst/>
            <a:ahLst/>
            <a:cxnLst/>
            <a:rect r="r" b="b" t="t" l="l"/>
            <a:pathLst>
              <a:path h="589950" w="10972800">
                <a:moveTo>
                  <a:pt x="0" y="0"/>
                </a:moveTo>
                <a:lnTo>
                  <a:pt x="10972800" y="0"/>
                </a:lnTo>
                <a:lnTo>
                  <a:pt x="10972800" y="589950"/>
                </a:lnTo>
                <a:lnTo>
                  <a:pt x="0" y="589950"/>
                </a:lnTo>
                <a:lnTo>
                  <a:pt x="0" y="0"/>
                </a:lnTo>
                <a:close/>
              </a:path>
            </a:pathLst>
          </a:custGeom>
          <a:blipFill>
            <a:blip r:embed="rId3">
              <a:extLst>
                <a:ext uri="{96DAC541-7B7A-43D3-8B79-37D633B846F1}">
                  <asvg:svgBlip xmlns:asvg="http://schemas.microsoft.com/office/drawing/2016/SVG/main" r:embed="rId4"/>
                </a:ext>
              </a:extLst>
            </a:blip>
            <a:stretch>
              <a:fillRect l="0" t="-80778" r="0" b="-80777"/>
            </a:stretch>
          </a:blipFill>
        </p:spPr>
      </p:sp>
      <p:grpSp>
        <p:nvGrpSpPr>
          <p:cNvPr name="Group 6" id="6"/>
          <p:cNvGrpSpPr/>
          <p:nvPr/>
        </p:nvGrpSpPr>
        <p:grpSpPr>
          <a:xfrm rot="0">
            <a:off x="9976761" y="-16326"/>
            <a:ext cx="8441874" cy="604161"/>
            <a:chOff x="0" y="0"/>
            <a:chExt cx="11255832" cy="805548"/>
          </a:xfrm>
        </p:grpSpPr>
        <p:sp>
          <p:nvSpPr>
            <p:cNvPr name="Freeform 7" id="7"/>
            <p:cNvSpPr/>
            <p:nvPr/>
          </p:nvSpPr>
          <p:spPr>
            <a:xfrm flipH="false" flipV="false" rot="0">
              <a:off x="0" y="0"/>
              <a:ext cx="11255883" cy="805561"/>
            </a:xfrm>
            <a:custGeom>
              <a:avLst/>
              <a:gdLst/>
              <a:ahLst/>
              <a:cxnLst/>
              <a:rect r="r" b="b" t="t" l="l"/>
              <a:pathLst>
                <a:path h="805561" w="11255883">
                  <a:moveTo>
                    <a:pt x="0" y="0"/>
                  </a:moveTo>
                  <a:lnTo>
                    <a:pt x="11255883" y="0"/>
                  </a:lnTo>
                  <a:lnTo>
                    <a:pt x="11255883" y="805561"/>
                  </a:lnTo>
                  <a:lnTo>
                    <a:pt x="0" y="805561"/>
                  </a:lnTo>
                  <a:close/>
                </a:path>
              </a:pathLst>
            </a:custGeom>
            <a:solidFill>
              <a:srgbClr val="5B0003"/>
            </a:solidFill>
          </p:spPr>
        </p:sp>
      </p:grpSp>
      <p:sp>
        <p:nvSpPr>
          <p:cNvPr name="Freeform 8" id="8"/>
          <p:cNvSpPr/>
          <p:nvPr/>
        </p:nvSpPr>
        <p:spPr>
          <a:xfrm flipH="false" flipV="false" rot="0">
            <a:off x="3887487" y="1219833"/>
            <a:ext cx="10310211" cy="8676599"/>
          </a:xfrm>
          <a:custGeom>
            <a:avLst/>
            <a:gdLst/>
            <a:ahLst/>
            <a:cxnLst/>
            <a:rect r="r" b="b" t="t" l="l"/>
            <a:pathLst>
              <a:path h="8676599" w="10310211">
                <a:moveTo>
                  <a:pt x="0" y="0"/>
                </a:moveTo>
                <a:lnTo>
                  <a:pt x="10310211" y="0"/>
                </a:lnTo>
                <a:lnTo>
                  <a:pt x="10310211" y="8676600"/>
                </a:lnTo>
                <a:lnTo>
                  <a:pt x="0" y="8676600"/>
                </a:lnTo>
                <a:lnTo>
                  <a:pt x="0" y="0"/>
                </a:lnTo>
                <a:close/>
              </a:path>
            </a:pathLst>
          </a:custGeom>
          <a:blipFill>
            <a:blip r:embed="rId5"/>
            <a:stretch>
              <a:fillRect l="-8679" t="-14533" r="-3318" b="-9045"/>
            </a:stretch>
          </a:blipFill>
        </p:spPr>
      </p:sp>
      <p:sp>
        <p:nvSpPr>
          <p:cNvPr name="TextBox 9" id="9"/>
          <p:cNvSpPr txBox="true"/>
          <p:nvPr/>
        </p:nvSpPr>
        <p:spPr>
          <a:xfrm rot="0">
            <a:off x="669474" y="845010"/>
            <a:ext cx="12179075" cy="721071"/>
          </a:xfrm>
          <a:prstGeom prst="rect">
            <a:avLst/>
          </a:prstGeom>
        </p:spPr>
        <p:txBody>
          <a:bodyPr anchor="t" rtlCol="false" tIns="0" lIns="0" bIns="0" rIns="0">
            <a:spAutoFit/>
          </a:bodyPr>
          <a:lstStyle/>
          <a:p>
            <a:pPr algn="l">
              <a:lnSpc>
                <a:spcPts val="5400"/>
              </a:lnSpc>
            </a:pPr>
            <a:r>
              <a:rPr lang="en-US" sz="4500" b="true">
                <a:solidFill>
                  <a:srgbClr val="A20000"/>
                </a:solidFill>
                <a:latin typeface="Arimo Bold"/>
                <a:ea typeface="Arimo Bold"/>
                <a:cs typeface="Arimo Bold"/>
                <a:sym typeface="Arimo Bold"/>
              </a:rPr>
              <a:t>Technical flow diagram -</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8278587" y="9977571"/>
            <a:ext cx="10727874" cy="652329"/>
          </a:xfrm>
          <a:custGeom>
            <a:avLst/>
            <a:gdLst/>
            <a:ahLst/>
            <a:cxnLst/>
            <a:rect r="r" b="b" t="t" l="l"/>
            <a:pathLst>
              <a:path h="652329" w="10727874">
                <a:moveTo>
                  <a:pt x="10727874" y="652329"/>
                </a:moveTo>
                <a:lnTo>
                  <a:pt x="0" y="652329"/>
                </a:lnTo>
                <a:lnTo>
                  <a:pt x="0" y="0"/>
                </a:lnTo>
                <a:lnTo>
                  <a:pt x="10727874" y="0"/>
                </a:lnTo>
                <a:lnTo>
                  <a:pt x="10727874" y="652329"/>
                </a:lnTo>
                <a:close/>
              </a:path>
            </a:pathLst>
          </a:custGeom>
          <a:blipFill>
            <a:blip r:embed="rId3">
              <a:extLst>
                <a:ext uri="{96DAC541-7B7A-43D3-8B79-37D633B846F1}">
                  <asvg:svgBlip xmlns:asvg="http://schemas.microsoft.com/office/drawing/2016/SVG/main" r:embed="rId4"/>
                </a:ext>
              </a:extLst>
            </a:blip>
            <a:stretch>
              <a:fillRect l="0" t="-65279" r="0" b="-65279"/>
            </a:stretch>
          </a:blipFill>
        </p:spPr>
      </p:sp>
      <p:grpSp>
        <p:nvGrpSpPr>
          <p:cNvPr name="Group 3" id="3"/>
          <p:cNvGrpSpPr/>
          <p:nvPr/>
        </p:nvGrpSpPr>
        <p:grpSpPr>
          <a:xfrm rot="0">
            <a:off x="0" y="9976752"/>
            <a:ext cx="8441874" cy="604161"/>
            <a:chOff x="0" y="0"/>
            <a:chExt cx="11255832" cy="805548"/>
          </a:xfrm>
        </p:grpSpPr>
        <p:sp>
          <p:nvSpPr>
            <p:cNvPr name="Freeform 4" id="4"/>
            <p:cNvSpPr/>
            <p:nvPr/>
          </p:nvSpPr>
          <p:spPr>
            <a:xfrm flipH="false" flipV="false" rot="0">
              <a:off x="0" y="0"/>
              <a:ext cx="11255883" cy="805561"/>
            </a:xfrm>
            <a:custGeom>
              <a:avLst/>
              <a:gdLst/>
              <a:ahLst/>
              <a:cxnLst/>
              <a:rect r="r" b="b" t="t" l="l"/>
              <a:pathLst>
                <a:path h="805561" w="11255883">
                  <a:moveTo>
                    <a:pt x="0" y="0"/>
                  </a:moveTo>
                  <a:lnTo>
                    <a:pt x="11255883" y="0"/>
                  </a:lnTo>
                  <a:lnTo>
                    <a:pt x="11255883" y="805561"/>
                  </a:lnTo>
                  <a:lnTo>
                    <a:pt x="0" y="805561"/>
                  </a:lnTo>
                  <a:close/>
                </a:path>
              </a:pathLst>
            </a:custGeom>
            <a:solidFill>
              <a:srgbClr val="5B0003"/>
            </a:solidFill>
          </p:spPr>
        </p:sp>
      </p:grpSp>
      <p:sp>
        <p:nvSpPr>
          <p:cNvPr name="Freeform 5" id="5"/>
          <p:cNvSpPr/>
          <p:nvPr/>
        </p:nvSpPr>
        <p:spPr>
          <a:xfrm flipH="false" flipV="false" rot="0">
            <a:off x="-933298" y="-19050"/>
            <a:ext cx="10972800" cy="589950"/>
          </a:xfrm>
          <a:custGeom>
            <a:avLst/>
            <a:gdLst/>
            <a:ahLst/>
            <a:cxnLst/>
            <a:rect r="r" b="b" t="t" l="l"/>
            <a:pathLst>
              <a:path h="589950" w="10972800">
                <a:moveTo>
                  <a:pt x="0" y="0"/>
                </a:moveTo>
                <a:lnTo>
                  <a:pt x="10972800" y="0"/>
                </a:lnTo>
                <a:lnTo>
                  <a:pt x="10972800" y="589950"/>
                </a:lnTo>
                <a:lnTo>
                  <a:pt x="0" y="589950"/>
                </a:lnTo>
                <a:lnTo>
                  <a:pt x="0" y="0"/>
                </a:lnTo>
                <a:close/>
              </a:path>
            </a:pathLst>
          </a:custGeom>
          <a:blipFill>
            <a:blip r:embed="rId3">
              <a:extLst>
                <a:ext uri="{96DAC541-7B7A-43D3-8B79-37D633B846F1}">
                  <asvg:svgBlip xmlns:asvg="http://schemas.microsoft.com/office/drawing/2016/SVG/main" r:embed="rId4"/>
                </a:ext>
              </a:extLst>
            </a:blip>
            <a:stretch>
              <a:fillRect l="0" t="-80778" r="0" b="-80777"/>
            </a:stretch>
          </a:blipFill>
        </p:spPr>
      </p:sp>
      <p:grpSp>
        <p:nvGrpSpPr>
          <p:cNvPr name="Group 6" id="6"/>
          <p:cNvGrpSpPr/>
          <p:nvPr/>
        </p:nvGrpSpPr>
        <p:grpSpPr>
          <a:xfrm rot="0">
            <a:off x="9976761" y="-16326"/>
            <a:ext cx="8441874" cy="604161"/>
            <a:chOff x="0" y="0"/>
            <a:chExt cx="11255832" cy="805548"/>
          </a:xfrm>
        </p:grpSpPr>
        <p:sp>
          <p:nvSpPr>
            <p:cNvPr name="Freeform 7" id="7"/>
            <p:cNvSpPr/>
            <p:nvPr/>
          </p:nvSpPr>
          <p:spPr>
            <a:xfrm flipH="false" flipV="false" rot="0">
              <a:off x="0" y="0"/>
              <a:ext cx="11255883" cy="805561"/>
            </a:xfrm>
            <a:custGeom>
              <a:avLst/>
              <a:gdLst/>
              <a:ahLst/>
              <a:cxnLst/>
              <a:rect r="r" b="b" t="t" l="l"/>
              <a:pathLst>
                <a:path h="805561" w="11255883">
                  <a:moveTo>
                    <a:pt x="0" y="0"/>
                  </a:moveTo>
                  <a:lnTo>
                    <a:pt x="11255883" y="0"/>
                  </a:lnTo>
                  <a:lnTo>
                    <a:pt x="11255883" y="805561"/>
                  </a:lnTo>
                  <a:lnTo>
                    <a:pt x="0" y="805561"/>
                  </a:lnTo>
                  <a:close/>
                </a:path>
              </a:pathLst>
            </a:custGeom>
            <a:solidFill>
              <a:srgbClr val="5B0003"/>
            </a:solidFill>
          </p:spPr>
        </p:sp>
      </p:grpSp>
      <p:sp>
        <p:nvSpPr>
          <p:cNvPr name="Freeform 8" id="8"/>
          <p:cNvSpPr/>
          <p:nvPr/>
        </p:nvSpPr>
        <p:spPr>
          <a:xfrm flipH="false" flipV="false" rot="0">
            <a:off x="0" y="2156871"/>
            <a:ext cx="18288000" cy="5805787"/>
          </a:xfrm>
          <a:custGeom>
            <a:avLst/>
            <a:gdLst/>
            <a:ahLst/>
            <a:cxnLst/>
            <a:rect r="r" b="b" t="t" l="l"/>
            <a:pathLst>
              <a:path h="5805787" w="18288000">
                <a:moveTo>
                  <a:pt x="0" y="0"/>
                </a:moveTo>
                <a:lnTo>
                  <a:pt x="18288000" y="0"/>
                </a:lnTo>
                <a:lnTo>
                  <a:pt x="18288000" y="5805787"/>
                </a:lnTo>
                <a:lnTo>
                  <a:pt x="0" y="5805787"/>
                </a:lnTo>
                <a:lnTo>
                  <a:pt x="0" y="0"/>
                </a:lnTo>
                <a:close/>
              </a:path>
            </a:pathLst>
          </a:custGeom>
          <a:blipFill>
            <a:blip r:embed="rId5"/>
            <a:stretch>
              <a:fillRect l="-591" t="0" r="-591" b="0"/>
            </a:stretch>
          </a:blipFill>
        </p:spPr>
      </p:sp>
      <p:sp>
        <p:nvSpPr>
          <p:cNvPr name="TextBox 9" id="9"/>
          <p:cNvSpPr txBox="true"/>
          <p:nvPr/>
        </p:nvSpPr>
        <p:spPr>
          <a:xfrm rot="0">
            <a:off x="669474" y="845010"/>
            <a:ext cx="8490861" cy="721071"/>
          </a:xfrm>
          <a:prstGeom prst="rect">
            <a:avLst/>
          </a:prstGeom>
        </p:spPr>
        <p:txBody>
          <a:bodyPr anchor="t" rtlCol="false" tIns="0" lIns="0" bIns="0" rIns="0">
            <a:spAutoFit/>
          </a:bodyPr>
          <a:lstStyle/>
          <a:p>
            <a:pPr algn="l">
              <a:lnSpc>
                <a:spcPts val="5400"/>
              </a:lnSpc>
            </a:pPr>
            <a:r>
              <a:rPr lang="en-US" sz="4500" b="true">
                <a:solidFill>
                  <a:srgbClr val="A20000"/>
                </a:solidFill>
                <a:latin typeface="Arimo Bold"/>
                <a:ea typeface="Arimo Bold"/>
                <a:cs typeface="Arimo Bold"/>
                <a:sym typeface="Arimo Bold"/>
              </a:rPr>
              <a:t>Architecture Blueprint</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DAHAjTaqFjk</dc:identifier>
  <dcterms:modified xsi:type="dcterms:W3CDTF">2011-08-01T06:04:30Z</dcterms:modified>
  <cp:revision>1</cp:revision>
  <dc:title>VOIS Team 68 Presentation.pptx</dc:title>
</cp:coreProperties>
</file>